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6009263" cy="36009263"/>
  <p:notesSz cx="6858000" cy="9144000"/>
  <p:defaultTextStyle>
    <a:defPPr>
      <a:defRPr lang="en-US"/>
    </a:defPPr>
    <a:lvl1pPr marL="0" algn="l" defTabSz="2057485" rtl="0" eaLnBrk="1" latinLnBrk="0" hangingPunct="1">
      <a:defRPr sz="8100" kern="1200">
        <a:solidFill>
          <a:schemeClr val="tx1"/>
        </a:solidFill>
        <a:latin typeface="+mn-lt"/>
        <a:ea typeface="+mn-ea"/>
        <a:cs typeface="+mn-cs"/>
      </a:defRPr>
    </a:lvl1pPr>
    <a:lvl2pPr marL="2057485" algn="l" defTabSz="2057485" rtl="0" eaLnBrk="1" latinLnBrk="0" hangingPunct="1">
      <a:defRPr sz="8100" kern="1200">
        <a:solidFill>
          <a:schemeClr val="tx1"/>
        </a:solidFill>
        <a:latin typeface="+mn-lt"/>
        <a:ea typeface="+mn-ea"/>
        <a:cs typeface="+mn-cs"/>
      </a:defRPr>
    </a:lvl2pPr>
    <a:lvl3pPr marL="4114969" algn="l" defTabSz="2057485" rtl="0" eaLnBrk="1" latinLnBrk="0" hangingPunct="1">
      <a:defRPr sz="8100" kern="1200">
        <a:solidFill>
          <a:schemeClr val="tx1"/>
        </a:solidFill>
        <a:latin typeface="+mn-lt"/>
        <a:ea typeface="+mn-ea"/>
        <a:cs typeface="+mn-cs"/>
      </a:defRPr>
    </a:lvl3pPr>
    <a:lvl4pPr marL="6172454" algn="l" defTabSz="2057485" rtl="0" eaLnBrk="1" latinLnBrk="0" hangingPunct="1">
      <a:defRPr sz="8100" kern="1200">
        <a:solidFill>
          <a:schemeClr val="tx1"/>
        </a:solidFill>
        <a:latin typeface="+mn-lt"/>
        <a:ea typeface="+mn-ea"/>
        <a:cs typeface="+mn-cs"/>
      </a:defRPr>
    </a:lvl4pPr>
    <a:lvl5pPr marL="8229938" algn="l" defTabSz="2057485" rtl="0" eaLnBrk="1" latinLnBrk="0" hangingPunct="1">
      <a:defRPr sz="8100" kern="1200">
        <a:solidFill>
          <a:schemeClr val="tx1"/>
        </a:solidFill>
        <a:latin typeface="+mn-lt"/>
        <a:ea typeface="+mn-ea"/>
        <a:cs typeface="+mn-cs"/>
      </a:defRPr>
    </a:lvl5pPr>
    <a:lvl6pPr marL="10287424" algn="l" defTabSz="2057485" rtl="0" eaLnBrk="1" latinLnBrk="0" hangingPunct="1">
      <a:defRPr sz="8100" kern="1200">
        <a:solidFill>
          <a:schemeClr val="tx1"/>
        </a:solidFill>
        <a:latin typeface="+mn-lt"/>
        <a:ea typeface="+mn-ea"/>
        <a:cs typeface="+mn-cs"/>
      </a:defRPr>
    </a:lvl6pPr>
    <a:lvl7pPr marL="12344908" algn="l" defTabSz="2057485" rtl="0" eaLnBrk="1" latinLnBrk="0" hangingPunct="1">
      <a:defRPr sz="8100" kern="1200">
        <a:solidFill>
          <a:schemeClr val="tx1"/>
        </a:solidFill>
        <a:latin typeface="+mn-lt"/>
        <a:ea typeface="+mn-ea"/>
        <a:cs typeface="+mn-cs"/>
      </a:defRPr>
    </a:lvl7pPr>
    <a:lvl8pPr marL="14402393" algn="l" defTabSz="2057485" rtl="0" eaLnBrk="1" latinLnBrk="0" hangingPunct="1">
      <a:defRPr sz="8100" kern="1200">
        <a:solidFill>
          <a:schemeClr val="tx1"/>
        </a:solidFill>
        <a:latin typeface="+mn-lt"/>
        <a:ea typeface="+mn-ea"/>
        <a:cs typeface="+mn-cs"/>
      </a:defRPr>
    </a:lvl8pPr>
    <a:lvl9pPr marL="16459877" algn="l" defTabSz="2057485" rtl="0" eaLnBrk="1" latinLnBrk="0" hangingPunct="1">
      <a:defRPr sz="81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an Macklaim" initials="JM" lastIdx="9" clrIdx="0"/>
  <p:cmAuthor id="1" name="Greg Gloor"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EF4EA"/>
    <a:srgbClr val="F5EA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1" d="100"/>
          <a:sy n="81" d="100"/>
        </p:scale>
        <p:origin x="-1960" y="-112"/>
      </p:cViewPr>
      <p:guideLst>
        <p:guide orient="horz" pos="11342"/>
        <p:guide pos="113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2139B4-D6D4-2948-BDFD-FD780C2C0090}" type="datetimeFigureOut">
              <a:rPr lang="en-US" smtClean="0"/>
              <a:t>16-10-27</a:t>
            </a:fld>
            <a:endParaRPr lang="en-US"/>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F227E5-96D0-314F-95A5-A98E30754360}" type="slidenum">
              <a:rPr lang="en-US" smtClean="0"/>
              <a:t>‹#›</a:t>
            </a:fld>
            <a:endParaRPr lang="en-US"/>
          </a:p>
        </p:txBody>
      </p:sp>
    </p:spTree>
    <p:extLst>
      <p:ext uri="{BB962C8B-B14F-4D97-AF65-F5344CB8AC3E}">
        <p14:creationId xmlns:p14="http://schemas.microsoft.com/office/powerpoint/2010/main" val="697333663"/>
      </p:ext>
    </p:extLst>
  </p:cSld>
  <p:clrMap bg1="lt1" tx1="dk1" bg2="lt2" tx2="dk2" accent1="accent1" accent2="accent2" accent3="accent3" accent4="accent4" accent5="accent5" accent6="accent6" hlink="hlink" folHlink="folHlink"/>
  <p:notesStyle>
    <a:lvl1pPr marL="0" algn="l" defTabSz="502463" rtl="0" eaLnBrk="1" latinLnBrk="0" hangingPunct="1">
      <a:defRPr sz="1300" kern="1200">
        <a:solidFill>
          <a:schemeClr val="tx1"/>
        </a:solidFill>
        <a:latin typeface="+mn-lt"/>
        <a:ea typeface="+mn-ea"/>
        <a:cs typeface="+mn-cs"/>
      </a:defRPr>
    </a:lvl1pPr>
    <a:lvl2pPr marL="502463" algn="l" defTabSz="502463" rtl="0" eaLnBrk="1" latinLnBrk="0" hangingPunct="1">
      <a:defRPr sz="1300" kern="1200">
        <a:solidFill>
          <a:schemeClr val="tx1"/>
        </a:solidFill>
        <a:latin typeface="+mn-lt"/>
        <a:ea typeface="+mn-ea"/>
        <a:cs typeface="+mn-cs"/>
      </a:defRPr>
    </a:lvl2pPr>
    <a:lvl3pPr marL="1004926" algn="l" defTabSz="502463" rtl="0" eaLnBrk="1" latinLnBrk="0" hangingPunct="1">
      <a:defRPr sz="1300" kern="1200">
        <a:solidFill>
          <a:schemeClr val="tx1"/>
        </a:solidFill>
        <a:latin typeface="+mn-lt"/>
        <a:ea typeface="+mn-ea"/>
        <a:cs typeface="+mn-cs"/>
      </a:defRPr>
    </a:lvl3pPr>
    <a:lvl4pPr marL="1507388" algn="l" defTabSz="502463" rtl="0" eaLnBrk="1" latinLnBrk="0" hangingPunct="1">
      <a:defRPr sz="1300" kern="1200">
        <a:solidFill>
          <a:schemeClr val="tx1"/>
        </a:solidFill>
        <a:latin typeface="+mn-lt"/>
        <a:ea typeface="+mn-ea"/>
        <a:cs typeface="+mn-cs"/>
      </a:defRPr>
    </a:lvl4pPr>
    <a:lvl5pPr marL="2009851" algn="l" defTabSz="502463" rtl="0" eaLnBrk="1" latinLnBrk="0" hangingPunct="1">
      <a:defRPr sz="1300" kern="1200">
        <a:solidFill>
          <a:schemeClr val="tx1"/>
        </a:solidFill>
        <a:latin typeface="+mn-lt"/>
        <a:ea typeface="+mn-ea"/>
        <a:cs typeface="+mn-cs"/>
      </a:defRPr>
    </a:lvl5pPr>
    <a:lvl6pPr marL="2512314" algn="l" defTabSz="502463" rtl="0" eaLnBrk="1" latinLnBrk="0" hangingPunct="1">
      <a:defRPr sz="1300" kern="1200">
        <a:solidFill>
          <a:schemeClr val="tx1"/>
        </a:solidFill>
        <a:latin typeface="+mn-lt"/>
        <a:ea typeface="+mn-ea"/>
        <a:cs typeface="+mn-cs"/>
      </a:defRPr>
    </a:lvl6pPr>
    <a:lvl7pPr marL="3014777" algn="l" defTabSz="502463" rtl="0" eaLnBrk="1" latinLnBrk="0" hangingPunct="1">
      <a:defRPr sz="1300" kern="1200">
        <a:solidFill>
          <a:schemeClr val="tx1"/>
        </a:solidFill>
        <a:latin typeface="+mn-lt"/>
        <a:ea typeface="+mn-ea"/>
        <a:cs typeface="+mn-cs"/>
      </a:defRPr>
    </a:lvl7pPr>
    <a:lvl8pPr marL="3517240" algn="l" defTabSz="502463" rtl="0" eaLnBrk="1" latinLnBrk="0" hangingPunct="1">
      <a:defRPr sz="1300" kern="1200">
        <a:solidFill>
          <a:schemeClr val="tx1"/>
        </a:solidFill>
        <a:latin typeface="+mn-lt"/>
        <a:ea typeface="+mn-ea"/>
        <a:cs typeface="+mn-cs"/>
      </a:defRPr>
    </a:lvl8pPr>
    <a:lvl9pPr marL="4019702" algn="l" defTabSz="50246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227E5-96D0-314F-95A5-A98E30754360}" type="slidenum">
              <a:rPr lang="en-US" smtClean="0"/>
              <a:t>1</a:t>
            </a:fld>
            <a:endParaRPr lang="en-US"/>
          </a:p>
        </p:txBody>
      </p:sp>
    </p:spTree>
    <p:extLst>
      <p:ext uri="{BB962C8B-B14F-4D97-AF65-F5344CB8AC3E}">
        <p14:creationId xmlns:p14="http://schemas.microsoft.com/office/powerpoint/2010/main" val="22020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00696" y="11186215"/>
            <a:ext cx="30607873" cy="7718653"/>
          </a:xfrm>
        </p:spPr>
        <p:txBody>
          <a:bodyPr/>
          <a:lstStyle/>
          <a:p>
            <a:r>
              <a:rPr lang="en-CA" smtClean="0"/>
              <a:t>Click to edit Master title style</a:t>
            </a:r>
            <a:endParaRPr lang="en-US"/>
          </a:p>
        </p:txBody>
      </p:sp>
      <p:sp>
        <p:nvSpPr>
          <p:cNvPr id="3" name="Subtitle 2"/>
          <p:cNvSpPr>
            <a:spLocks noGrp="1"/>
          </p:cNvSpPr>
          <p:nvPr>
            <p:ph type="subTitle" idx="1"/>
          </p:nvPr>
        </p:nvSpPr>
        <p:spPr>
          <a:xfrm>
            <a:off x="5401390" y="20405249"/>
            <a:ext cx="25206485" cy="9202367"/>
          </a:xfrm>
        </p:spPr>
        <p:txBody>
          <a:bodyPr/>
          <a:lstStyle>
            <a:lvl1pPr marL="0" indent="0" algn="ctr">
              <a:buNone/>
              <a:defRPr>
                <a:solidFill>
                  <a:schemeClr val="tx1">
                    <a:tint val="75000"/>
                  </a:schemeClr>
                </a:solidFill>
              </a:defRPr>
            </a:lvl1pPr>
            <a:lvl2pPr marL="2057485" indent="0" algn="ctr">
              <a:buNone/>
              <a:defRPr>
                <a:solidFill>
                  <a:schemeClr val="tx1">
                    <a:tint val="75000"/>
                  </a:schemeClr>
                </a:solidFill>
              </a:defRPr>
            </a:lvl2pPr>
            <a:lvl3pPr marL="4114969" indent="0" algn="ctr">
              <a:buNone/>
              <a:defRPr>
                <a:solidFill>
                  <a:schemeClr val="tx1">
                    <a:tint val="75000"/>
                  </a:schemeClr>
                </a:solidFill>
              </a:defRPr>
            </a:lvl3pPr>
            <a:lvl4pPr marL="6172454" indent="0" algn="ctr">
              <a:buNone/>
              <a:defRPr>
                <a:solidFill>
                  <a:schemeClr val="tx1">
                    <a:tint val="75000"/>
                  </a:schemeClr>
                </a:solidFill>
              </a:defRPr>
            </a:lvl4pPr>
            <a:lvl5pPr marL="8229938" indent="0" algn="ctr">
              <a:buNone/>
              <a:defRPr>
                <a:solidFill>
                  <a:schemeClr val="tx1">
                    <a:tint val="75000"/>
                  </a:schemeClr>
                </a:solidFill>
              </a:defRPr>
            </a:lvl5pPr>
            <a:lvl6pPr marL="10287424" indent="0" algn="ctr">
              <a:buNone/>
              <a:defRPr>
                <a:solidFill>
                  <a:schemeClr val="tx1">
                    <a:tint val="75000"/>
                  </a:schemeClr>
                </a:solidFill>
              </a:defRPr>
            </a:lvl6pPr>
            <a:lvl7pPr marL="12344908" indent="0" algn="ctr">
              <a:buNone/>
              <a:defRPr>
                <a:solidFill>
                  <a:schemeClr val="tx1">
                    <a:tint val="75000"/>
                  </a:schemeClr>
                </a:solidFill>
              </a:defRPr>
            </a:lvl7pPr>
            <a:lvl8pPr marL="14402393" indent="0" algn="ctr">
              <a:buNone/>
              <a:defRPr>
                <a:solidFill>
                  <a:schemeClr val="tx1">
                    <a:tint val="75000"/>
                  </a:schemeClr>
                </a:solidFill>
              </a:defRPr>
            </a:lvl8pPr>
            <a:lvl9pPr marL="16459877"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200E6268-2604-0644-865F-E3BAE63455E4}" type="datetimeFigureOut">
              <a:rPr lang="en-US" smtClean="0"/>
              <a:t>16-10-27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4248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0E6268-2604-0644-865F-E3BAE63455E4}" type="datetimeFigureOut">
              <a:rPr lang="en-US" smtClean="0"/>
              <a:t>16-10-27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45790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73505" y="6726737"/>
            <a:ext cx="28357295" cy="14338688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6301621" y="6726737"/>
            <a:ext cx="84471729" cy="14338688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0E6268-2604-0644-865F-E3BAE63455E4}" type="datetimeFigureOut">
              <a:rPr lang="en-US" smtClean="0"/>
              <a:t>16-10-27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2842768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0E6268-2604-0644-865F-E3BAE63455E4}" type="datetimeFigureOut">
              <a:rPr lang="en-US" smtClean="0"/>
              <a:t>16-10-27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5257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44485" y="23139289"/>
            <a:ext cx="30607873" cy="7151840"/>
          </a:xfrm>
        </p:spPr>
        <p:txBody>
          <a:bodyPr anchor="t"/>
          <a:lstStyle>
            <a:lvl1pPr algn="l">
              <a:defRPr sz="18000" b="1" cap="all"/>
            </a:lvl1pPr>
          </a:lstStyle>
          <a:p>
            <a:r>
              <a:rPr lang="en-CA" smtClean="0"/>
              <a:t>Click to edit Master title style</a:t>
            </a:r>
            <a:endParaRPr lang="en-US"/>
          </a:p>
        </p:txBody>
      </p:sp>
      <p:sp>
        <p:nvSpPr>
          <p:cNvPr id="3" name="Text Placeholder 2"/>
          <p:cNvSpPr>
            <a:spLocks noGrp="1"/>
          </p:cNvSpPr>
          <p:nvPr>
            <p:ph type="body" idx="1"/>
          </p:nvPr>
        </p:nvSpPr>
        <p:spPr>
          <a:xfrm>
            <a:off x="2844485" y="15262265"/>
            <a:ext cx="30607873" cy="7877024"/>
          </a:xfrm>
        </p:spPr>
        <p:txBody>
          <a:bodyPr anchor="b"/>
          <a:lstStyle>
            <a:lvl1pPr marL="0" indent="0">
              <a:buNone/>
              <a:defRPr sz="9000">
                <a:solidFill>
                  <a:schemeClr val="tx1">
                    <a:tint val="75000"/>
                  </a:schemeClr>
                </a:solidFill>
              </a:defRPr>
            </a:lvl1pPr>
            <a:lvl2pPr marL="2057485" indent="0">
              <a:buNone/>
              <a:defRPr sz="8100">
                <a:solidFill>
                  <a:schemeClr val="tx1">
                    <a:tint val="75000"/>
                  </a:schemeClr>
                </a:solidFill>
              </a:defRPr>
            </a:lvl2pPr>
            <a:lvl3pPr marL="4114969" indent="0">
              <a:buNone/>
              <a:defRPr sz="7300">
                <a:solidFill>
                  <a:schemeClr val="tx1">
                    <a:tint val="75000"/>
                  </a:schemeClr>
                </a:solidFill>
              </a:defRPr>
            </a:lvl3pPr>
            <a:lvl4pPr marL="6172454" indent="0">
              <a:buNone/>
              <a:defRPr sz="6300">
                <a:solidFill>
                  <a:schemeClr val="tx1">
                    <a:tint val="75000"/>
                  </a:schemeClr>
                </a:solidFill>
              </a:defRPr>
            </a:lvl4pPr>
            <a:lvl5pPr marL="8229938" indent="0">
              <a:buNone/>
              <a:defRPr sz="6300">
                <a:solidFill>
                  <a:schemeClr val="tx1">
                    <a:tint val="75000"/>
                  </a:schemeClr>
                </a:solidFill>
              </a:defRPr>
            </a:lvl5pPr>
            <a:lvl6pPr marL="10287424" indent="0">
              <a:buNone/>
              <a:defRPr sz="6300">
                <a:solidFill>
                  <a:schemeClr val="tx1">
                    <a:tint val="75000"/>
                  </a:schemeClr>
                </a:solidFill>
              </a:defRPr>
            </a:lvl6pPr>
            <a:lvl7pPr marL="12344908" indent="0">
              <a:buNone/>
              <a:defRPr sz="6300">
                <a:solidFill>
                  <a:schemeClr val="tx1">
                    <a:tint val="75000"/>
                  </a:schemeClr>
                </a:solidFill>
              </a:defRPr>
            </a:lvl7pPr>
            <a:lvl8pPr marL="14402393" indent="0">
              <a:buNone/>
              <a:defRPr sz="6300">
                <a:solidFill>
                  <a:schemeClr val="tx1">
                    <a:tint val="75000"/>
                  </a:schemeClr>
                </a:solidFill>
              </a:defRPr>
            </a:lvl8pPr>
            <a:lvl9pPr marL="16459877" indent="0">
              <a:buNone/>
              <a:defRPr sz="63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00E6268-2604-0644-865F-E3BAE63455E4}" type="datetimeFigureOut">
              <a:rPr lang="en-US" smtClean="0"/>
              <a:t>16-10-27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09626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301621" y="39210087"/>
            <a:ext cx="56414512" cy="110903531"/>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63316287" y="39210087"/>
            <a:ext cx="56414512" cy="110903531"/>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00E6268-2604-0644-865F-E3BAE63455E4}" type="datetimeFigureOut">
              <a:rPr lang="en-US" smtClean="0"/>
              <a:t>16-10-27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239713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00464" y="1442041"/>
            <a:ext cx="32408337" cy="6001544"/>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1800464" y="8060411"/>
            <a:ext cx="15910344" cy="3359194"/>
          </a:xfrm>
        </p:spPr>
        <p:txBody>
          <a:bodyPr anchor="b"/>
          <a:lstStyle>
            <a:lvl1pPr marL="0" indent="0">
              <a:buNone/>
              <a:defRPr sz="10800" b="1"/>
            </a:lvl1pPr>
            <a:lvl2pPr marL="2057485" indent="0">
              <a:buNone/>
              <a:defRPr sz="9000" b="1"/>
            </a:lvl2pPr>
            <a:lvl3pPr marL="4114969" indent="0">
              <a:buNone/>
              <a:defRPr sz="8100" b="1"/>
            </a:lvl3pPr>
            <a:lvl4pPr marL="6172454" indent="0">
              <a:buNone/>
              <a:defRPr sz="7300" b="1"/>
            </a:lvl4pPr>
            <a:lvl5pPr marL="8229938" indent="0">
              <a:buNone/>
              <a:defRPr sz="7300" b="1"/>
            </a:lvl5pPr>
            <a:lvl6pPr marL="10287424" indent="0">
              <a:buNone/>
              <a:defRPr sz="7300" b="1"/>
            </a:lvl6pPr>
            <a:lvl7pPr marL="12344908" indent="0">
              <a:buNone/>
              <a:defRPr sz="7300" b="1"/>
            </a:lvl7pPr>
            <a:lvl8pPr marL="14402393" indent="0">
              <a:buNone/>
              <a:defRPr sz="7300" b="1"/>
            </a:lvl8pPr>
            <a:lvl9pPr marL="16459877" indent="0">
              <a:buNone/>
              <a:defRPr sz="7300" b="1"/>
            </a:lvl9pPr>
          </a:lstStyle>
          <a:p>
            <a:pPr lvl="0"/>
            <a:r>
              <a:rPr lang="en-CA" smtClean="0"/>
              <a:t>Click to edit Master text styles</a:t>
            </a:r>
          </a:p>
        </p:txBody>
      </p:sp>
      <p:sp>
        <p:nvSpPr>
          <p:cNvPr id="4" name="Content Placeholder 3"/>
          <p:cNvSpPr>
            <a:spLocks noGrp="1"/>
          </p:cNvSpPr>
          <p:nvPr>
            <p:ph sz="half" idx="2"/>
          </p:nvPr>
        </p:nvSpPr>
        <p:spPr>
          <a:xfrm>
            <a:off x="1800464" y="11419605"/>
            <a:ext cx="15910344" cy="20747007"/>
          </a:xfrm>
        </p:spPr>
        <p:txBody>
          <a:bodyPr/>
          <a:lstStyle>
            <a:lvl1pPr>
              <a:defRPr sz="10800"/>
            </a:lvl1pPr>
            <a:lvl2pPr>
              <a:defRPr sz="90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18292207" y="8060411"/>
            <a:ext cx="15916595" cy="3359194"/>
          </a:xfrm>
        </p:spPr>
        <p:txBody>
          <a:bodyPr anchor="b"/>
          <a:lstStyle>
            <a:lvl1pPr marL="0" indent="0">
              <a:buNone/>
              <a:defRPr sz="10800" b="1"/>
            </a:lvl1pPr>
            <a:lvl2pPr marL="2057485" indent="0">
              <a:buNone/>
              <a:defRPr sz="9000" b="1"/>
            </a:lvl2pPr>
            <a:lvl3pPr marL="4114969" indent="0">
              <a:buNone/>
              <a:defRPr sz="8100" b="1"/>
            </a:lvl3pPr>
            <a:lvl4pPr marL="6172454" indent="0">
              <a:buNone/>
              <a:defRPr sz="7300" b="1"/>
            </a:lvl4pPr>
            <a:lvl5pPr marL="8229938" indent="0">
              <a:buNone/>
              <a:defRPr sz="7300" b="1"/>
            </a:lvl5pPr>
            <a:lvl6pPr marL="10287424" indent="0">
              <a:buNone/>
              <a:defRPr sz="7300" b="1"/>
            </a:lvl6pPr>
            <a:lvl7pPr marL="12344908" indent="0">
              <a:buNone/>
              <a:defRPr sz="7300" b="1"/>
            </a:lvl7pPr>
            <a:lvl8pPr marL="14402393" indent="0">
              <a:buNone/>
              <a:defRPr sz="7300" b="1"/>
            </a:lvl8pPr>
            <a:lvl9pPr marL="16459877" indent="0">
              <a:buNone/>
              <a:defRPr sz="7300" b="1"/>
            </a:lvl9pPr>
          </a:lstStyle>
          <a:p>
            <a:pPr lvl="0"/>
            <a:r>
              <a:rPr lang="en-CA" smtClean="0"/>
              <a:t>Click to edit Master text styles</a:t>
            </a:r>
          </a:p>
        </p:txBody>
      </p:sp>
      <p:sp>
        <p:nvSpPr>
          <p:cNvPr id="6" name="Content Placeholder 5"/>
          <p:cNvSpPr>
            <a:spLocks noGrp="1"/>
          </p:cNvSpPr>
          <p:nvPr>
            <p:ph sz="quarter" idx="4"/>
          </p:nvPr>
        </p:nvSpPr>
        <p:spPr>
          <a:xfrm>
            <a:off x="18292207" y="11419605"/>
            <a:ext cx="15916595" cy="20747007"/>
          </a:xfrm>
        </p:spPr>
        <p:txBody>
          <a:bodyPr/>
          <a:lstStyle>
            <a:lvl1pPr>
              <a:defRPr sz="10800"/>
            </a:lvl1pPr>
            <a:lvl2pPr>
              <a:defRPr sz="90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200E6268-2604-0644-865F-E3BAE63455E4}" type="datetimeFigureOut">
              <a:rPr lang="en-US" smtClean="0"/>
              <a:t>16-10-27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743831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200E6268-2604-0644-865F-E3BAE63455E4}" type="datetimeFigureOut">
              <a:rPr lang="en-US" smtClean="0"/>
              <a:t>16-10-27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69749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E6268-2604-0644-865F-E3BAE63455E4}" type="datetimeFigureOut">
              <a:rPr lang="en-US" smtClean="0"/>
              <a:t>16-10-27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21138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0465" y="1433702"/>
            <a:ext cx="11846800" cy="6101570"/>
          </a:xfrm>
        </p:spPr>
        <p:txBody>
          <a:bodyPr anchor="b"/>
          <a:lstStyle>
            <a:lvl1pPr algn="l">
              <a:defRPr sz="9000" b="1"/>
            </a:lvl1pPr>
          </a:lstStyle>
          <a:p>
            <a:r>
              <a:rPr lang="en-CA" smtClean="0"/>
              <a:t>Click to edit Master title style</a:t>
            </a:r>
            <a:endParaRPr lang="en-US"/>
          </a:p>
        </p:txBody>
      </p:sp>
      <p:sp>
        <p:nvSpPr>
          <p:cNvPr id="3" name="Content Placeholder 2"/>
          <p:cNvSpPr>
            <a:spLocks noGrp="1"/>
          </p:cNvSpPr>
          <p:nvPr>
            <p:ph idx="1"/>
          </p:nvPr>
        </p:nvSpPr>
        <p:spPr>
          <a:xfrm>
            <a:off x="14078623" y="1433706"/>
            <a:ext cx="20130178" cy="30732908"/>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1800465" y="7535276"/>
            <a:ext cx="11846800" cy="24631338"/>
          </a:xfrm>
        </p:spPr>
        <p:txBody>
          <a:bodyPr/>
          <a:lstStyle>
            <a:lvl1pPr marL="0" indent="0">
              <a:buNone/>
              <a:defRPr sz="6300"/>
            </a:lvl1pPr>
            <a:lvl2pPr marL="2057485" indent="0">
              <a:buNone/>
              <a:defRPr sz="5400"/>
            </a:lvl2pPr>
            <a:lvl3pPr marL="4114969" indent="0">
              <a:buNone/>
              <a:defRPr sz="4500"/>
            </a:lvl3pPr>
            <a:lvl4pPr marL="6172454" indent="0">
              <a:buNone/>
              <a:defRPr sz="4100"/>
            </a:lvl4pPr>
            <a:lvl5pPr marL="8229938" indent="0">
              <a:buNone/>
              <a:defRPr sz="4100"/>
            </a:lvl5pPr>
            <a:lvl6pPr marL="10287424" indent="0">
              <a:buNone/>
              <a:defRPr sz="4100"/>
            </a:lvl6pPr>
            <a:lvl7pPr marL="12344908" indent="0">
              <a:buNone/>
              <a:defRPr sz="4100"/>
            </a:lvl7pPr>
            <a:lvl8pPr marL="14402393" indent="0">
              <a:buNone/>
              <a:defRPr sz="4100"/>
            </a:lvl8pPr>
            <a:lvl9pPr marL="16459877" indent="0">
              <a:buNone/>
              <a:defRPr sz="41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00E6268-2604-0644-865F-E3BAE63455E4}" type="datetimeFigureOut">
              <a:rPr lang="en-US" smtClean="0"/>
              <a:t>16-10-27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350058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58068" y="25206485"/>
            <a:ext cx="21605558" cy="2975768"/>
          </a:xfrm>
        </p:spPr>
        <p:txBody>
          <a:bodyPr anchor="b"/>
          <a:lstStyle>
            <a:lvl1pPr algn="l">
              <a:defRPr sz="9000" b="1"/>
            </a:lvl1pPr>
          </a:lstStyle>
          <a:p>
            <a:r>
              <a:rPr lang="en-CA" smtClean="0"/>
              <a:t>Click to edit Master title style</a:t>
            </a:r>
            <a:endParaRPr lang="en-US"/>
          </a:p>
        </p:txBody>
      </p:sp>
      <p:sp>
        <p:nvSpPr>
          <p:cNvPr id="3" name="Picture Placeholder 2"/>
          <p:cNvSpPr>
            <a:spLocks noGrp="1"/>
          </p:cNvSpPr>
          <p:nvPr>
            <p:ph type="pic" idx="1"/>
          </p:nvPr>
        </p:nvSpPr>
        <p:spPr>
          <a:xfrm>
            <a:off x="7058068" y="3217495"/>
            <a:ext cx="21605558" cy="21605558"/>
          </a:xfrm>
        </p:spPr>
        <p:txBody>
          <a:bodyPr/>
          <a:lstStyle>
            <a:lvl1pPr marL="0" indent="0">
              <a:buNone/>
              <a:defRPr sz="14400"/>
            </a:lvl1pPr>
            <a:lvl2pPr marL="2057485" indent="0">
              <a:buNone/>
              <a:defRPr sz="12600"/>
            </a:lvl2pPr>
            <a:lvl3pPr marL="4114969" indent="0">
              <a:buNone/>
              <a:defRPr sz="10800"/>
            </a:lvl3pPr>
            <a:lvl4pPr marL="6172454" indent="0">
              <a:buNone/>
              <a:defRPr sz="9000"/>
            </a:lvl4pPr>
            <a:lvl5pPr marL="8229938" indent="0">
              <a:buNone/>
              <a:defRPr sz="9000"/>
            </a:lvl5pPr>
            <a:lvl6pPr marL="10287424" indent="0">
              <a:buNone/>
              <a:defRPr sz="9000"/>
            </a:lvl6pPr>
            <a:lvl7pPr marL="12344908" indent="0">
              <a:buNone/>
              <a:defRPr sz="9000"/>
            </a:lvl7pPr>
            <a:lvl8pPr marL="14402393" indent="0">
              <a:buNone/>
              <a:defRPr sz="9000"/>
            </a:lvl8pPr>
            <a:lvl9pPr marL="16459877" indent="0">
              <a:buNone/>
              <a:defRPr sz="9000"/>
            </a:lvl9pPr>
          </a:lstStyle>
          <a:p>
            <a:endParaRPr lang="en-US"/>
          </a:p>
        </p:txBody>
      </p:sp>
      <p:sp>
        <p:nvSpPr>
          <p:cNvPr id="4" name="Text Placeholder 3"/>
          <p:cNvSpPr>
            <a:spLocks noGrp="1"/>
          </p:cNvSpPr>
          <p:nvPr>
            <p:ph type="body" sz="half" idx="2"/>
          </p:nvPr>
        </p:nvSpPr>
        <p:spPr>
          <a:xfrm>
            <a:off x="7058068" y="28182254"/>
            <a:ext cx="21605558" cy="4226084"/>
          </a:xfrm>
        </p:spPr>
        <p:txBody>
          <a:bodyPr/>
          <a:lstStyle>
            <a:lvl1pPr marL="0" indent="0">
              <a:buNone/>
              <a:defRPr sz="6300"/>
            </a:lvl1pPr>
            <a:lvl2pPr marL="2057485" indent="0">
              <a:buNone/>
              <a:defRPr sz="5400"/>
            </a:lvl2pPr>
            <a:lvl3pPr marL="4114969" indent="0">
              <a:buNone/>
              <a:defRPr sz="4500"/>
            </a:lvl3pPr>
            <a:lvl4pPr marL="6172454" indent="0">
              <a:buNone/>
              <a:defRPr sz="4100"/>
            </a:lvl4pPr>
            <a:lvl5pPr marL="8229938" indent="0">
              <a:buNone/>
              <a:defRPr sz="4100"/>
            </a:lvl5pPr>
            <a:lvl6pPr marL="10287424" indent="0">
              <a:buNone/>
              <a:defRPr sz="4100"/>
            </a:lvl6pPr>
            <a:lvl7pPr marL="12344908" indent="0">
              <a:buNone/>
              <a:defRPr sz="4100"/>
            </a:lvl7pPr>
            <a:lvl8pPr marL="14402393" indent="0">
              <a:buNone/>
              <a:defRPr sz="4100"/>
            </a:lvl8pPr>
            <a:lvl9pPr marL="16459877" indent="0">
              <a:buNone/>
              <a:defRPr sz="41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00E6268-2604-0644-865F-E3BAE63455E4}" type="datetimeFigureOut">
              <a:rPr lang="en-US" smtClean="0"/>
              <a:t>16-10-27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53003-168B-A747-8005-279E4C437C00}" type="slidenum">
              <a:rPr lang="en-US" smtClean="0"/>
              <a:t>‹#›</a:t>
            </a:fld>
            <a:endParaRPr lang="en-US"/>
          </a:p>
        </p:txBody>
      </p:sp>
    </p:spTree>
    <p:extLst>
      <p:ext uri="{BB962C8B-B14F-4D97-AF65-F5344CB8AC3E}">
        <p14:creationId xmlns:p14="http://schemas.microsoft.com/office/powerpoint/2010/main" val="4079410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00464" y="1442041"/>
            <a:ext cx="32408337" cy="6001544"/>
          </a:xfrm>
          <a:prstGeom prst="rect">
            <a:avLst/>
          </a:prstGeom>
        </p:spPr>
        <p:txBody>
          <a:bodyPr vert="horz" lIns="411497" tIns="205748" rIns="411497" bIns="205748"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1800464" y="8402164"/>
            <a:ext cx="32408337" cy="23764449"/>
          </a:xfrm>
          <a:prstGeom prst="rect">
            <a:avLst/>
          </a:prstGeom>
        </p:spPr>
        <p:txBody>
          <a:bodyPr vert="horz" lIns="411497" tIns="205748" rIns="411497" bIns="205748"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1800464" y="33375256"/>
            <a:ext cx="8402161" cy="1917160"/>
          </a:xfrm>
          <a:prstGeom prst="rect">
            <a:avLst/>
          </a:prstGeom>
        </p:spPr>
        <p:txBody>
          <a:bodyPr vert="horz" lIns="411497" tIns="205748" rIns="411497" bIns="205748" rtlCol="0" anchor="ctr"/>
          <a:lstStyle>
            <a:lvl1pPr algn="l">
              <a:defRPr sz="5400">
                <a:solidFill>
                  <a:schemeClr val="tx1">
                    <a:tint val="75000"/>
                  </a:schemeClr>
                </a:solidFill>
              </a:defRPr>
            </a:lvl1pPr>
          </a:lstStyle>
          <a:p>
            <a:fld id="{200E6268-2604-0644-865F-E3BAE63455E4}" type="datetimeFigureOut">
              <a:rPr lang="en-US" smtClean="0"/>
              <a:t>16-10-27</a:t>
            </a:fld>
            <a:endParaRPr lang="en-US"/>
          </a:p>
        </p:txBody>
      </p:sp>
      <p:sp>
        <p:nvSpPr>
          <p:cNvPr id="5" name="Footer Placeholder 4"/>
          <p:cNvSpPr>
            <a:spLocks noGrp="1"/>
          </p:cNvSpPr>
          <p:nvPr>
            <p:ph type="ftr" sz="quarter" idx="3"/>
          </p:nvPr>
        </p:nvSpPr>
        <p:spPr>
          <a:xfrm>
            <a:off x="12303165" y="33375256"/>
            <a:ext cx="11402934" cy="1917160"/>
          </a:xfrm>
          <a:prstGeom prst="rect">
            <a:avLst/>
          </a:prstGeom>
        </p:spPr>
        <p:txBody>
          <a:bodyPr vert="horz" lIns="411497" tIns="205748" rIns="411497" bIns="205748"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06640" y="33375256"/>
            <a:ext cx="8402161" cy="1917160"/>
          </a:xfrm>
          <a:prstGeom prst="rect">
            <a:avLst/>
          </a:prstGeom>
        </p:spPr>
        <p:txBody>
          <a:bodyPr vert="horz" lIns="411497" tIns="205748" rIns="411497" bIns="205748" rtlCol="0" anchor="ctr"/>
          <a:lstStyle>
            <a:lvl1pPr algn="r">
              <a:defRPr sz="5400">
                <a:solidFill>
                  <a:schemeClr val="tx1">
                    <a:tint val="75000"/>
                  </a:schemeClr>
                </a:solidFill>
              </a:defRPr>
            </a:lvl1pPr>
          </a:lstStyle>
          <a:p>
            <a:fld id="{E2A53003-168B-A747-8005-279E4C437C00}" type="slidenum">
              <a:rPr lang="en-US" smtClean="0"/>
              <a:t>‹#›</a:t>
            </a:fld>
            <a:endParaRPr lang="en-US"/>
          </a:p>
        </p:txBody>
      </p:sp>
    </p:spTree>
    <p:extLst>
      <p:ext uri="{BB962C8B-B14F-4D97-AF65-F5344CB8AC3E}">
        <p14:creationId xmlns:p14="http://schemas.microsoft.com/office/powerpoint/2010/main" val="3961410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57485" rtl="0" eaLnBrk="1" latinLnBrk="0" hangingPunct="1">
        <a:spcBef>
          <a:spcPct val="0"/>
        </a:spcBef>
        <a:buNone/>
        <a:defRPr sz="19800" kern="1200">
          <a:solidFill>
            <a:schemeClr val="tx1"/>
          </a:solidFill>
          <a:latin typeface="+mj-lt"/>
          <a:ea typeface="+mj-ea"/>
          <a:cs typeface="+mj-cs"/>
        </a:defRPr>
      </a:lvl1pPr>
    </p:titleStyle>
    <p:bodyStyle>
      <a:lvl1pPr marL="1543114" indent="-1543114" algn="l" defTabSz="2057485" rtl="0" eaLnBrk="1" latinLnBrk="0" hangingPunct="1">
        <a:spcBef>
          <a:spcPct val="20000"/>
        </a:spcBef>
        <a:buFont typeface="Arial"/>
        <a:buChar char="•"/>
        <a:defRPr sz="14400" kern="1200">
          <a:solidFill>
            <a:schemeClr val="tx1"/>
          </a:solidFill>
          <a:latin typeface="+mn-lt"/>
          <a:ea typeface="+mn-ea"/>
          <a:cs typeface="+mn-cs"/>
        </a:defRPr>
      </a:lvl1pPr>
      <a:lvl2pPr marL="3343413" indent="-1285928" algn="l" defTabSz="2057485" rtl="0" eaLnBrk="1" latinLnBrk="0" hangingPunct="1">
        <a:spcBef>
          <a:spcPct val="20000"/>
        </a:spcBef>
        <a:buFont typeface="Arial"/>
        <a:buChar char="–"/>
        <a:defRPr sz="12600" kern="1200">
          <a:solidFill>
            <a:schemeClr val="tx1"/>
          </a:solidFill>
          <a:latin typeface="+mn-lt"/>
          <a:ea typeface="+mn-ea"/>
          <a:cs typeface="+mn-cs"/>
        </a:defRPr>
      </a:lvl2pPr>
      <a:lvl3pPr marL="5143711" indent="-1028742" algn="l" defTabSz="2057485" rtl="0" eaLnBrk="1" latinLnBrk="0" hangingPunct="1">
        <a:spcBef>
          <a:spcPct val="20000"/>
        </a:spcBef>
        <a:buFont typeface="Arial"/>
        <a:buChar char="•"/>
        <a:defRPr sz="10800" kern="1200">
          <a:solidFill>
            <a:schemeClr val="tx1"/>
          </a:solidFill>
          <a:latin typeface="+mn-lt"/>
          <a:ea typeface="+mn-ea"/>
          <a:cs typeface="+mn-cs"/>
        </a:defRPr>
      </a:lvl3pPr>
      <a:lvl4pPr marL="7201196" indent="-1028742" algn="l" defTabSz="2057485" rtl="0" eaLnBrk="1" latinLnBrk="0" hangingPunct="1">
        <a:spcBef>
          <a:spcPct val="20000"/>
        </a:spcBef>
        <a:buFont typeface="Arial"/>
        <a:buChar char="–"/>
        <a:defRPr sz="9000" kern="1200">
          <a:solidFill>
            <a:schemeClr val="tx1"/>
          </a:solidFill>
          <a:latin typeface="+mn-lt"/>
          <a:ea typeface="+mn-ea"/>
          <a:cs typeface="+mn-cs"/>
        </a:defRPr>
      </a:lvl4pPr>
      <a:lvl5pPr marL="9258682" indent="-1028742" algn="l" defTabSz="2057485" rtl="0" eaLnBrk="1" latinLnBrk="0" hangingPunct="1">
        <a:spcBef>
          <a:spcPct val="20000"/>
        </a:spcBef>
        <a:buFont typeface="Arial"/>
        <a:buChar char="»"/>
        <a:defRPr sz="9000" kern="1200">
          <a:solidFill>
            <a:schemeClr val="tx1"/>
          </a:solidFill>
          <a:latin typeface="+mn-lt"/>
          <a:ea typeface="+mn-ea"/>
          <a:cs typeface="+mn-cs"/>
        </a:defRPr>
      </a:lvl5pPr>
      <a:lvl6pPr marL="11316166" indent="-1028742" algn="l" defTabSz="2057485" rtl="0" eaLnBrk="1" latinLnBrk="0" hangingPunct="1">
        <a:spcBef>
          <a:spcPct val="20000"/>
        </a:spcBef>
        <a:buFont typeface="Arial"/>
        <a:buChar char="•"/>
        <a:defRPr sz="9000" kern="1200">
          <a:solidFill>
            <a:schemeClr val="tx1"/>
          </a:solidFill>
          <a:latin typeface="+mn-lt"/>
          <a:ea typeface="+mn-ea"/>
          <a:cs typeface="+mn-cs"/>
        </a:defRPr>
      </a:lvl6pPr>
      <a:lvl7pPr marL="13373651" indent="-1028742" algn="l" defTabSz="2057485" rtl="0" eaLnBrk="1" latinLnBrk="0" hangingPunct="1">
        <a:spcBef>
          <a:spcPct val="20000"/>
        </a:spcBef>
        <a:buFont typeface="Arial"/>
        <a:buChar char="•"/>
        <a:defRPr sz="9000" kern="1200">
          <a:solidFill>
            <a:schemeClr val="tx1"/>
          </a:solidFill>
          <a:latin typeface="+mn-lt"/>
          <a:ea typeface="+mn-ea"/>
          <a:cs typeface="+mn-cs"/>
        </a:defRPr>
      </a:lvl7pPr>
      <a:lvl8pPr marL="15431135" indent="-1028742" algn="l" defTabSz="2057485" rtl="0" eaLnBrk="1" latinLnBrk="0" hangingPunct="1">
        <a:spcBef>
          <a:spcPct val="20000"/>
        </a:spcBef>
        <a:buFont typeface="Arial"/>
        <a:buChar char="•"/>
        <a:defRPr sz="9000" kern="1200">
          <a:solidFill>
            <a:schemeClr val="tx1"/>
          </a:solidFill>
          <a:latin typeface="+mn-lt"/>
          <a:ea typeface="+mn-ea"/>
          <a:cs typeface="+mn-cs"/>
        </a:defRPr>
      </a:lvl8pPr>
      <a:lvl9pPr marL="17488620" indent="-1028742" algn="l" defTabSz="2057485"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57485" rtl="0" eaLnBrk="1" latinLnBrk="0" hangingPunct="1">
        <a:defRPr sz="8100" kern="1200">
          <a:solidFill>
            <a:schemeClr val="tx1"/>
          </a:solidFill>
          <a:latin typeface="+mn-lt"/>
          <a:ea typeface="+mn-ea"/>
          <a:cs typeface="+mn-cs"/>
        </a:defRPr>
      </a:lvl1pPr>
      <a:lvl2pPr marL="2057485" algn="l" defTabSz="2057485" rtl="0" eaLnBrk="1" latinLnBrk="0" hangingPunct="1">
        <a:defRPr sz="8100" kern="1200">
          <a:solidFill>
            <a:schemeClr val="tx1"/>
          </a:solidFill>
          <a:latin typeface="+mn-lt"/>
          <a:ea typeface="+mn-ea"/>
          <a:cs typeface="+mn-cs"/>
        </a:defRPr>
      </a:lvl2pPr>
      <a:lvl3pPr marL="4114969" algn="l" defTabSz="2057485" rtl="0" eaLnBrk="1" latinLnBrk="0" hangingPunct="1">
        <a:defRPr sz="8100" kern="1200">
          <a:solidFill>
            <a:schemeClr val="tx1"/>
          </a:solidFill>
          <a:latin typeface="+mn-lt"/>
          <a:ea typeface="+mn-ea"/>
          <a:cs typeface="+mn-cs"/>
        </a:defRPr>
      </a:lvl3pPr>
      <a:lvl4pPr marL="6172454" algn="l" defTabSz="2057485" rtl="0" eaLnBrk="1" latinLnBrk="0" hangingPunct="1">
        <a:defRPr sz="8100" kern="1200">
          <a:solidFill>
            <a:schemeClr val="tx1"/>
          </a:solidFill>
          <a:latin typeface="+mn-lt"/>
          <a:ea typeface="+mn-ea"/>
          <a:cs typeface="+mn-cs"/>
        </a:defRPr>
      </a:lvl4pPr>
      <a:lvl5pPr marL="8229938" algn="l" defTabSz="2057485" rtl="0" eaLnBrk="1" latinLnBrk="0" hangingPunct="1">
        <a:defRPr sz="8100" kern="1200">
          <a:solidFill>
            <a:schemeClr val="tx1"/>
          </a:solidFill>
          <a:latin typeface="+mn-lt"/>
          <a:ea typeface="+mn-ea"/>
          <a:cs typeface="+mn-cs"/>
        </a:defRPr>
      </a:lvl5pPr>
      <a:lvl6pPr marL="10287424" algn="l" defTabSz="2057485" rtl="0" eaLnBrk="1" latinLnBrk="0" hangingPunct="1">
        <a:defRPr sz="8100" kern="1200">
          <a:solidFill>
            <a:schemeClr val="tx1"/>
          </a:solidFill>
          <a:latin typeface="+mn-lt"/>
          <a:ea typeface="+mn-ea"/>
          <a:cs typeface="+mn-cs"/>
        </a:defRPr>
      </a:lvl6pPr>
      <a:lvl7pPr marL="12344908" algn="l" defTabSz="2057485" rtl="0" eaLnBrk="1" latinLnBrk="0" hangingPunct="1">
        <a:defRPr sz="8100" kern="1200">
          <a:solidFill>
            <a:schemeClr val="tx1"/>
          </a:solidFill>
          <a:latin typeface="+mn-lt"/>
          <a:ea typeface="+mn-ea"/>
          <a:cs typeface="+mn-cs"/>
        </a:defRPr>
      </a:lvl7pPr>
      <a:lvl8pPr marL="14402393" algn="l" defTabSz="2057485" rtl="0" eaLnBrk="1" latinLnBrk="0" hangingPunct="1">
        <a:defRPr sz="8100" kern="1200">
          <a:solidFill>
            <a:schemeClr val="tx1"/>
          </a:solidFill>
          <a:latin typeface="+mn-lt"/>
          <a:ea typeface="+mn-ea"/>
          <a:cs typeface="+mn-cs"/>
        </a:defRPr>
      </a:lvl8pPr>
      <a:lvl9pPr marL="16459877" algn="l" defTabSz="2057485"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20" Type="http://schemas.openxmlformats.org/officeDocument/2006/relationships/image" Target="../media/image17.emf"/><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tiff"/><Relationship Id="rId19"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ggloor@uwo.ca"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2691" y="3843931"/>
            <a:ext cx="10665907" cy="10627430"/>
          </a:xfrm>
          <a:prstGeom prst="rect">
            <a:avLst/>
          </a:prstGeom>
          <a:noFill/>
        </p:spPr>
        <p:txBody>
          <a:bodyPr wrap="square" lIns="100493" tIns="50246" rIns="100493" bIns="50246" rtlCol="0">
            <a:spAutoFit/>
          </a:bodyPr>
          <a:lstStyle/>
          <a:p>
            <a:pPr algn="ctr"/>
            <a:r>
              <a:rPr lang="en-US" sz="4000" b="1" u="sng" dirty="0" smtClean="0"/>
              <a:t>Abstract</a:t>
            </a:r>
          </a:p>
          <a:p>
            <a:r>
              <a:rPr lang="en-US" sz="2800" dirty="0"/>
              <a:t>A major challenge of any </a:t>
            </a:r>
            <a:r>
              <a:rPr lang="en-US" sz="2800" dirty="0" err="1"/>
              <a:t>microbiome</a:t>
            </a:r>
            <a:r>
              <a:rPr lang="en-US" sz="2800" dirty="0"/>
              <a:t> investigation is to determine the role of the microbes in the environment, and their effects on the host or system. </a:t>
            </a:r>
            <a:r>
              <a:rPr lang="en-US" sz="2800" dirty="0" err="1"/>
              <a:t>High­throughput</a:t>
            </a:r>
            <a:r>
              <a:rPr lang="en-US" sz="2800" dirty="0"/>
              <a:t> </a:t>
            </a:r>
            <a:r>
              <a:rPr lang="en-US" sz="2800" dirty="0" smtClean="0"/>
              <a:t>sequencing </a:t>
            </a:r>
            <a:r>
              <a:rPr lang="en-US" sz="2800" dirty="0"/>
              <a:t>(HTS) </a:t>
            </a:r>
            <a:r>
              <a:rPr lang="en-US" sz="2800" dirty="0" smtClean="0"/>
              <a:t> </a:t>
            </a:r>
            <a:r>
              <a:rPr lang="en-US" sz="2800" dirty="0"/>
              <a:t>and small molecule analyses provide an overview of the function of the entire </a:t>
            </a:r>
            <a:r>
              <a:rPr lang="en-US" sz="2800" dirty="0" err="1"/>
              <a:t>microbiome</a:t>
            </a:r>
            <a:r>
              <a:rPr lang="en-US" sz="2800" dirty="0"/>
              <a:t>, which can be thought of as a “</a:t>
            </a:r>
            <a:r>
              <a:rPr lang="en-US" sz="2800" dirty="0" err="1"/>
              <a:t>meta­organism</a:t>
            </a:r>
            <a:r>
              <a:rPr lang="en-US" sz="2800" dirty="0"/>
              <a:t>”. </a:t>
            </a:r>
            <a:r>
              <a:rPr lang="en-US" sz="2800" dirty="0" smtClean="0"/>
              <a:t> We </a:t>
            </a:r>
            <a:r>
              <a:rPr lang="en-US" sz="2800" dirty="0"/>
              <a:t>used the vaginal </a:t>
            </a:r>
            <a:r>
              <a:rPr lang="en-US" sz="2800" dirty="0" err="1"/>
              <a:t>microbiome</a:t>
            </a:r>
            <a:r>
              <a:rPr lang="en-US" sz="2800" dirty="0"/>
              <a:t> as a model system to demonstrate how a </a:t>
            </a:r>
            <a:r>
              <a:rPr lang="en-US" sz="2800" dirty="0" err="1"/>
              <a:t>CoDa</a:t>
            </a:r>
            <a:r>
              <a:rPr lang="en-US" sz="2800" dirty="0"/>
              <a:t> approach can illuminate the relationship between the bacterially expressed mRNAs (the </a:t>
            </a:r>
            <a:r>
              <a:rPr lang="en-US" sz="2800" dirty="0" err="1"/>
              <a:t>metatranscriptome</a:t>
            </a:r>
            <a:r>
              <a:rPr lang="en-US" sz="2800" dirty="0"/>
              <a:t>), and the products of metabolism (the </a:t>
            </a:r>
            <a:r>
              <a:rPr lang="en-US" sz="2800" dirty="0" err="1"/>
              <a:t>metabolome</a:t>
            </a:r>
            <a:r>
              <a:rPr lang="en-US" sz="2800" dirty="0"/>
              <a:t>). Using a </a:t>
            </a:r>
            <a:r>
              <a:rPr lang="en-US" sz="2800" dirty="0" err="1"/>
              <a:t>CoDa</a:t>
            </a:r>
            <a:r>
              <a:rPr lang="en-US" sz="2800" dirty="0"/>
              <a:t> framework, we identified novel functional profiles of the vaginal </a:t>
            </a:r>
            <a:r>
              <a:rPr lang="en-US" sz="2800" dirty="0" err="1"/>
              <a:t>microbiome</a:t>
            </a:r>
            <a:r>
              <a:rPr lang="en-US" sz="2800" dirty="0"/>
              <a:t> associated with healthy and </a:t>
            </a:r>
            <a:r>
              <a:rPr lang="en-US" sz="2800" dirty="0" err="1"/>
              <a:t>dysbiotic</a:t>
            </a:r>
            <a:r>
              <a:rPr lang="en-US" sz="2800" dirty="0"/>
              <a:t> conditions not identifiable by other methods. We show that the transcriptional components of specific </a:t>
            </a:r>
            <a:r>
              <a:rPr lang="en-US" sz="2800" dirty="0" smtClean="0"/>
              <a:t>genera (</a:t>
            </a:r>
            <a:r>
              <a:rPr lang="en-US" sz="2800" i="1" dirty="0" err="1"/>
              <a:t>Megasphaera</a:t>
            </a:r>
            <a:r>
              <a:rPr lang="en-US" sz="2800" dirty="0"/>
              <a:t> and </a:t>
            </a:r>
            <a:r>
              <a:rPr lang="en-US" sz="2800" i="1" dirty="0" err="1"/>
              <a:t>Prevotella</a:t>
            </a:r>
            <a:r>
              <a:rPr lang="en-US" sz="2800" dirty="0"/>
              <a:t>) associate with the vaginal </a:t>
            </a:r>
            <a:r>
              <a:rPr lang="en-US" sz="2800" dirty="0" err="1"/>
              <a:t>microbiome</a:t>
            </a:r>
            <a:r>
              <a:rPr lang="en-US" sz="2800" dirty="0"/>
              <a:t> subgroups, while others (</a:t>
            </a:r>
            <a:r>
              <a:rPr lang="en-US" sz="2800" i="1" dirty="0" err="1"/>
              <a:t>Gardnerella</a:t>
            </a:r>
            <a:r>
              <a:rPr lang="en-US" sz="2800" dirty="0"/>
              <a:t>, </a:t>
            </a:r>
            <a:r>
              <a:rPr lang="en-US" sz="2800" i="1" dirty="0"/>
              <a:t>Lactobacillus </a:t>
            </a:r>
            <a:r>
              <a:rPr lang="en-US" sz="2800" i="1" dirty="0" err="1"/>
              <a:t>iners</a:t>
            </a:r>
            <a:r>
              <a:rPr lang="en-US" sz="2800" dirty="0"/>
              <a:t>) are only minimally discriminatory. The power to separate subgroups transcriptionally was increased by aggregating reads into functional groups rather </a:t>
            </a:r>
            <a:r>
              <a:rPr lang="en-US" sz="2800" dirty="0" smtClean="0"/>
              <a:t>than analyze </a:t>
            </a:r>
            <a:r>
              <a:rPr lang="en-US" sz="2800" dirty="0"/>
              <a:t>individual organisms. </a:t>
            </a:r>
            <a:r>
              <a:rPr lang="en-US" sz="2800" dirty="0" smtClean="0"/>
              <a:t>Despite </a:t>
            </a:r>
            <a:r>
              <a:rPr lang="en-US" sz="2800" dirty="0"/>
              <a:t>significant taxonomic variability within each subgroup, the approach enabled us to identify core </a:t>
            </a:r>
            <a:r>
              <a:rPr lang="en-US" sz="2800" dirty="0" err="1"/>
              <a:t>transcriptomic</a:t>
            </a:r>
            <a:r>
              <a:rPr lang="en-US" sz="2800" dirty="0"/>
              <a:t> and metabolic products separating health and </a:t>
            </a:r>
            <a:r>
              <a:rPr lang="en-US" sz="2800" dirty="0" err="1"/>
              <a:t>dysbiosis</a:t>
            </a:r>
            <a:r>
              <a:rPr lang="en-US" sz="2800" dirty="0"/>
              <a:t>. Strong correlations were found between the small molecules and the transcripts detected in key metabolic pathways of the condition. This study </a:t>
            </a:r>
            <a:r>
              <a:rPr lang="en-US" sz="2800" dirty="0" smtClean="0"/>
              <a:t>underscores </a:t>
            </a:r>
            <a:r>
              <a:rPr lang="en-US" sz="2800" dirty="0"/>
              <a:t>the </a:t>
            </a:r>
            <a:r>
              <a:rPr lang="en-US" sz="2800" dirty="0" smtClean="0"/>
              <a:t>power of </a:t>
            </a:r>
            <a:r>
              <a:rPr lang="en-US" sz="2800" dirty="0"/>
              <a:t>using a </a:t>
            </a:r>
            <a:r>
              <a:rPr lang="en-US" sz="2800" dirty="0" err="1"/>
              <a:t>CoDa</a:t>
            </a:r>
            <a:r>
              <a:rPr lang="en-US" sz="2800" dirty="0"/>
              <a:t> approach to understand functional differences between </a:t>
            </a:r>
            <a:r>
              <a:rPr lang="en-US" sz="2800" dirty="0" err="1"/>
              <a:t>microbiome</a:t>
            </a:r>
            <a:r>
              <a:rPr lang="en-US" sz="2800" dirty="0"/>
              <a:t> states.</a:t>
            </a:r>
          </a:p>
        </p:txBody>
      </p:sp>
      <p:sp>
        <p:nvSpPr>
          <p:cNvPr id="2" name="Title 1"/>
          <p:cNvSpPr>
            <a:spLocks noGrp="1"/>
          </p:cNvSpPr>
          <p:nvPr>
            <p:ph type="ctrTitle"/>
          </p:nvPr>
        </p:nvSpPr>
        <p:spPr>
          <a:xfrm>
            <a:off x="5359299" y="451990"/>
            <a:ext cx="25153951" cy="2588764"/>
          </a:xfrm>
        </p:spPr>
        <p:txBody>
          <a:bodyPr>
            <a:noAutofit/>
          </a:bodyPr>
          <a:lstStyle/>
          <a:p>
            <a:r>
              <a:rPr lang="en-US" sz="6600" b="1" dirty="0"/>
              <a:t>Applying compositional data analysis methods to characterize  the </a:t>
            </a:r>
            <a:r>
              <a:rPr lang="en-US" sz="6600" b="1" dirty="0" err="1"/>
              <a:t>metatranscriptome</a:t>
            </a:r>
            <a:r>
              <a:rPr lang="en-US" sz="6600" b="1" dirty="0"/>
              <a:t> and </a:t>
            </a:r>
            <a:r>
              <a:rPr lang="en-US" sz="6600" b="1" dirty="0" err="1"/>
              <a:t>metabolome</a:t>
            </a:r>
            <a:r>
              <a:rPr lang="en-US" sz="6600" b="1" dirty="0"/>
              <a:t> of the vaginal </a:t>
            </a:r>
            <a:r>
              <a:rPr lang="en-US" sz="6600" b="1" dirty="0" err="1" smtClean="0"/>
              <a:t>microbiota</a:t>
            </a:r>
            <a:r>
              <a:rPr lang="en-US" sz="6600" b="1" dirty="0" smtClean="0"/>
              <a:t/>
            </a:r>
            <a:br>
              <a:rPr lang="en-US" sz="6600" b="1" dirty="0" smtClean="0"/>
            </a:br>
            <a:r>
              <a:rPr lang="en-US" sz="4000" b="1" dirty="0" smtClean="0"/>
              <a:t>Greg Gloor, Jean </a:t>
            </a:r>
            <a:r>
              <a:rPr lang="en-US" sz="4000" b="1" dirty="0" err="1" smtClean="0"/>
              <a:t>Macklaim</a:t>
            </a:r>
            <a:r>
              <a:rPr lang="en-US" sz="4000" b="1" dirty="0" smtClean="0"/>
              <a:t>, Amy McMillan, Mark </a:t>
            </a:r>
            <a:r>
              <a:rPr lang="en-US" sz="4000" b="1" dirty="0" err="1" smtClean="0"/>
              <a:t>Sumarah</a:t>
            </a:r>
            <a:r>
              <a:rPr lang="en-US" sz="4000" b="1" dirty="0" smtClean="0"/>
              <a:t>, </a:t>
            </a:r>
            <a:r>
              <a:rPr lang="en-US" sz="4000" b="1" dirty="0" err="1" smtClean="0"/>
              <a:t>Gregor</a:t>
            </a:r>
            <a:r>
              <a:rPr lang="en-US" sz="4000" b="1" dirty="0" smtClean="0"/>
              <a:t> Reid</a:t>
            </a:r>
            <a:r>
              <a:rPr lang="en-US" sz="4000" b="1" dirty="0"/>
              <a:t/>
            </a:r>
            <a:br>
              <a:rPr lang="en-US" sz="4000" b="1" dirty="0"/>
            </a:br>
            <a:r>
              <a:rPr lang="en-US" sz="2600" b="1" dirty="0" smtClean="0"/>
              <a:t>The </a:t>
            </a:r>
            <a:r>
              <a:rPr lang="en-US" sz="2600" b="1" dirty="0"/>
              <a:t>University of Western Ontario</a:t>
            </a:r>
            <a:br>
              <a:rPr lang="en-US" sz="2600" b="1" dirty="0"/>
            </a:br>
            <a:r>
              <a:rPr lang="en-US" sz="2600" b="1" dirty="0">
                <a:solidFill>
                  <a:schemeClr val="tx1">
                    <a:lumMod val="95000"/>
                    <a:lumOff val="5000"/>
                  </a:schemeClr>
                </a:solidFill>
                <a:hlinkClick r:id="rId3"/>
              </a:rPr>
              <a:t>ggloor@uwo.ca</a:t>
            </a:r>
            <a:r>
              <a:rPr lang="en-US" sz="2600" b="1" dirty="0">
                <a:solidFill>
                  <a:schemeClr val="tx1">
                    <a:lumMod val="95000"/>
                    <a:lumOff val="5000"/>
                  </a:schemeClr>
                </a:solidFill>
              </a:rPr>
              <a:t> </a:t>
            </a:r>
            <a:r>
              <a:rPr lang="en-US" sz="2600" b="1" dirty="0" smtClean="0">
                <a:solidFill>
                  <a:schemeClr val="tx1">
                    <a:lumMod val="95000"/>
                    <a:lumOff val="5000"/>
                  </a:schemeClr>
                </a:solidFill>
              </a:rPr>
              <a:t>• </a:t>
            </a:r>
            <a:r>
              <a:rPr lang="en-US" sz="2600" b="1" dirty="0" err="1">
                <a:solidFill>
                  <a:schemeClr val="tx1">
                    <a:lumMod val="95000"/>
                    <a:lumOff val="5000"/>
                  </a:schemeClr>
                </a:solidFill>
              </a:rPr>
              <a:t>ggloor.github.io</a:t>
            </a:r>
            <a:r>
              <a:rPr lang="en-US" sz="2600" b="1" dirty="0">
                <a:solidFill>
                  <a:schemeClr val="tx1">
                    <a:lumMod val="95000"/>
                    <a:lumOff val="5000"/>
                  </a:schemeClr>
                </a:solidFill>
              </a:rPr>
              <a:t> </a:t>
            </a:r>
            <a:r>
              <a:rPr lang="en-US" sz="2600" b="1" dirty="0" smtClean="0">
                <a:solidFill>
                  <a:schemeClr val="tx1">
                    <a:lumMod val="95000"/>
                    <a:lumOff val="5000"/>
                  </a:schemeClr>
                </a:solidFill>
              </a:rPr>
              <a:t>• </a:t>
            </a:r>
            <a:r>
              <a:rPr lang="en-US" sz="2600" b="1" dirty="0" err="1">
                <a:solidFill>
                  <a:schemeClr val="tx1">
                    <a:lumMod val="95000"/>
                    <a:lumOff val="5000"/>
                  </a:schemeClr>
                </a:solidFill>
              </a:rPr>
              <a:t>github.com</a:t>
            </a:r>
            <a:r>
              <a:rPr lang="en-US" sz="2600" b="1" dirty="0">
                <a:solidFill>
                  <a:schemeClr val="tx1">
                    <a:lumMod val="95000"/>
                    <a:lumOff val="5000"/>
                  </a:schemeClr>
                </a:solidFill>
              </a:rPr>
              <a:t>/</a:t>
            </a:r>
            <a:r>
              <a:rPr lang="en-US" sz="2600" b="1" dirty="0" err="1">
                <a:solidFill>
                  <a:schemeClr val="tx1">
                    <a:lumMod val="95000"/>
                    <a:lumOff val="5000"/>
                  </a:schemeClr>
                </a:solidFill>
              </a:rPr>
              <a:t>ggloor</a:t>
            </a:r>
            <a:r>
              <a:rPr lang="en-US" sz="2600" b="1" dirty="0">
                <a:solidFill>
                  <a:schemeClr val="tx1">
                    <a:lumMod val="95000"/>
                    <a:lumOff val="5000"/>
                  </a:schemeClr>
                </a:solidFill>
              </a:rPr>
              <a:t>/</a:t>
            </a:r>
            <a:r>
              <a:rPr lang="en-US" sz="2600" b="1" dirty="0" err="1">
                <a:solidFill>
                  <a:schemeClr val="tx1">
                    <a:lumMod val="95000"/>
                    <a:lumOff val="5000"/>
                  </a:schemeClr>
                </a:solidFill>
              </a:rPr>
              <a:t>CoDaSeq</a:t>
            </a:r>
            <a:endParaRPr lang="en-US" sz="2600" b="1" dirty="0">
              <a:solidFill>
                <a:schemeClr val="tx1">
                  <a:lumMod val="95000"/>
                  <a:lumOff val="5000"/>
                </a:schemeClr>
              </a:solidFill>
            </a:endParaRPr>
          </a:p>
        </p:txBody>
      </p:sp>
      <p:sp>
        <p:nvSpPr>
          <p:cNvPr id="12" name="Rectangle 11"/>
          <p:cNvSpPr/>
          <p:nvPr/>
        </p:nvSpPr>
        <p:spPr>
          <a:xfrm>
            <a:off x="869006" y="15199482"/>
            <a:ext cx="10718085" cy="19794958"/>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lIns="100493" tIns="50246" rIns="100493" bIns="50246" rtlCol="0" anchor="ctr"/>
          <a:lstStyle/>
          <a:p>
            <a:pPr algn="ctr"/>
            <a:endParaRPr lang="en-US" dirty="0"/>
          </a:p>
        </p:txBody>
      </p:sp>
      <p:sp>
        <p:nvSpPr>
          <p:cNvPr id="3" name="Rectangle 2"/>
          <p:cNvSpPr/>
          <p:nvPr/>
        </p:nvSpPr>
        <p:spPr>
          <a:xfrm>
            <a:off x="1098948" y="15607412"/>
            <a:ext cx="10265334" cy="710375"/>
          </a:xfrm>
          <a:prstGeom prst="rect">
            <a:avLst/>
          </a:prstGeom>
        </p:spPr>
        <p:txBody>
          <a:bodyPr wrap="square" lIns="100493" tIns="50246" rIns="100493" bIns="50246">
            <a:spAutoFit/>
          </a:bodyPr>
          <a:lstStyle/>
          <a:p>
            <a:pPr algn="ctr"/>
            <a:r>
              <a:rPr lang="en-US" sz="4000" b="1" u="sng" dirty="0" smtClean="0"/>
              <a:t>Levels of meta-organism analysis</a:t>
            </a:r>
            <a:endParaRPr lang="en-US" sz="4000" b="1" u="sng" dirty="0"/>
          </a:p>
        </p:txBody>
      </p:sp>
      <p:sp>
        <p:nvSpPr>
          <p:cNvPr id="31" name="Rectangle 30"/>
          <p:cNvSpPr/>
          <p:nvPr/>
        </p:nvSpPr>
        <p:spPr>
          <a:xfrm>
            <a:off x="972141" y="32237940"/>
            <a:ext cx="10460877" cy="2686796"/>
          </a:xfrm>
          <a:prstGeom prst="rect">
            <a:avLst/>
          </a:prstGeom>
        </p:spPr>
        <p:txBody>
          <a:bodyPr wrap="square" lIns="100493" tIns="50246" rIns="100493" bIns="50246">
            <a:spAutoFit/>
          </a:bodyPr>
          <a:lstStyle/>
          <a:p>
            <a:pPr algn="just"/>
            <a:r>
              <a:rPr lang="en-US" sz="2800" dirty="0" smtClean="0"/>
              <a:t>Annotation by function assumes that the ecosystem is the unit of function, and not the individual organism. Total single end </a:t>
            </a:r>
            <a:r>
              <a:rPr lang="en-US" sz="2800" dirty="0" err="1" smtClean="0"/>
              <a:t>Illumina</a:t>
            </a:r>
            <a:r>
              <a:rPr lang="en-US" sz="2800" dirty="0" smtClean="0"/>
              <a:t> reads were filtered to remove human contamination, then mapped to a set of non-redundant reference ORFs, which were in turn mapped to the SEED subsys4 functional annotation system. Alternatively, reads could be mapped directly to the SEED subsys4 database.</a:t>
            </a:r>
            <a:endParaRPr lang="en-US" sz="2800" dirty="0"/>
          </a:p>
        </p:txBody>
      </p:sp>
      <p:pic>
        <p:nvPicPr>
          <p:cNvPr id="37" name="Picture 36" descr="Schulich.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29337" y="121370"/>
            <a:ext cx="3866224" cy="3495807"/>
          </a:xfrm>
          <a:prstGeom prst="rect">
            <a:avLst/>
          </a:prstGeom>
        </p:spPr>
      </p:pic>
      <p:pic>
        <p:nvPicPr>
          <p:cNvPr id="38" name="Picture 37" descr="Western.pd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74869" y="139172"/>
            <a:ext cx="3278645" cy="3478006"/>
          </a:xfrm>
          <a:prstGeom prst="rect">
            <a:avLst/>
          </a:prstGeom>
        </p:spPr>
      </p:pic>
      <p:sp>
        <p:nvSpPr>
          <p:cNvPr id="39" name="TextBox 38"/>
          <p:cNvSpPr txBox="1"/>
          <p:nvPr/>
        </p:nvSpPr>
        <p:spPr>
          <a:xfrm>
            <a:off x="12590868" y="32485617"/>
            <a:ext cx="10678410" cy="2455964"/>
          </a:xfrm>
          <a:prstGeom prst="rect">
            <a:avLst/>
          </a:prstGeom>
          <a:noFill/>
        </p:spPr>
        <p:txBody>
          <a:bodyPr wrap="square" lIns="100493" tIns="50246" rIns="100493" bIns="50246" rtlCol="0">
            <a:spAutoFit/>
          </a:bodyPr>
          <a:lstStyle/>
          <a:p>
            <a:pPr algn="ctr"/>
            <a:endParaRPr lang="en-US" sz="1800" u="sng" dirty="0"/>
          </a:p>
          <a:p>
            <a:pPr marL="376847" indent="-376847">
              <a:buAutoNum type="arabicParenR"/>
            </a:pPr>
            <a:r>
              <a:rPr lang="en-US" sz="1500" dirty="0" err="1" smtClean="0"/>
              <a:t>Aitchison</a:t>
            </a:r>
            <a:r>
              <a:rPr lang="en-US" sz="1500" dirty="0" smtClean="0"/>
              <a:t>(</a:t>
            </a:r>
            <a:r>
              <a:rPr lang="en-US" sz="1500" dirty="0"/>
              <a:t>1986) The </a:t>
            </a:r>
            <a:r>
              <a:rPr lang="en-US" sz="1500" dirty="0" err="1"/>
              <a:t>statisitical</a:t>
            </a:r>
            <a:r>
              <a:rPr lang="en-US" sz="1500" dirty="0"/>
              <a:t> analysis of compositional data (Blackburn Press) and </a:t>
            </a:r>
            <a:r>
              <a:rPr lang="en-US" sz="1500" dirty="0" err="1"/>
              <a:t>Pawlowsky-Glahn</a:t>
            </a:r>
            <a:r>
              <a:rPr lang="en-US" sz="1500" dirty="0"/>
              <a:t> (2015) modeling and analysis of compositional data (Wiley)</a:t>
            </a:r>
          </a:p>
          <a:p>
            <a:pPr marL="376847" indent="-376847">
              <a:buAutoNum type="arabicParenR"/>
            </a:pPr>
            <a:r>
              <a:rPr lang="en-US" sz="1500" dirty="0" err="1"/>
              <a:t>Fernandes</a:t>
            </a:r>
            <a:r>
              <a:rPr lang="en-US" sz="1500" dirty="0"/>
              <a:t> (2013) ANOVA-like differential expression analysis for mixed population RNA-</a:t>
            </a:r>
            <a:r>
              <a:rPr lang="en-US" sz="1500" dirty="0" err="1"/>
              <a:t>seq</a:t>
            </a:r>
            <a:r>
              <a:rPr lang="en-US" sz="1500" dirty="0"/>
              <a:t> data (</a:t>
            </a:r>
            <a:r>
              <a:rPr lang="en-US" sz="1500" dirty="0" err="1"/>
              <a:t>PLoS</a:t>
            </a:r>
            <a:r>
              <a:rPr lang="en-US" sz="1500" dirty="0"/>
              <a:t> ONE )</a:t>
            </a:r>
          </a:p>
          <a:p>
            <a:pPr marL="376847" indent="-376847">
              <a:buAutoNum type="arabicParenR"/>
            </a:pPr>
            <a:r>
              <a:rPr lang="en-US" sz="1500" dirty="0" err="1"/>
              <a:t>Fernandes</a:t>
            </a:r>
            <a:r>
              <a:rPr lang="en-US" sz="1500" dirty="0"/>
              <a:t> (2014) Unifying the analysis of high throughput sequencing datasets (</a:t>
            </a:r>
            <a:r>
              <a:rPr lang="en-US" sz="1500" dirty="0" err="1"/>
              <a:t>Microbiome</a:t>
            </a:r>
            <a:r>
              <a:rPr lang="en-US" sz="1500" dirty="0" smtClean="0"/>
              <a:t>)</a:t>
            </a:r>
          </a:p>
          <a:p>
            <a:pPr marL="376847" indent="-376847">
              <a:buAutoNum type="arabicParenR"/>
            </a:pPr>
            <a:r>
              <a:rPr lang="en-US" sz="1500" dirty="0" smtClean="0"/>
              <a:t>Gloor (2016</a:t>
            </a:r>
            <a:r>
              <a:rPr lang="en-US" sz="1500" dirty="0"/>
              <a:t>) It's all relative: analyzing </a:t>
            </a:r>
            <a:r>
              <a:rPr lang="en-US" sz="1500" dirty="0" err="1"/>
              <a:t>microbiome</a:t>
            </a:r>
            <a:r>
              <a:rPr lang="en-US" sz="1500" dirty="0"/>
              <a:t> data as </a:t>
            </a:r>
            <a:r>
              <a:rPr lang="en-US" sz="1500" dirty="0" smtClean="0"/>
              <a:t>compositions (Annals of Epidemiology)</a:t>
            </a:r>
            <a:endParaRPr lang="en-US" sz="1500" dirty="0"/>
          </a:p>
          <a:p>
            <a:pPr marL="376847" indent="-376847">
              <a:buFontTx/>
              <a:buAutoNum type="arabicParenR"/>
            </a:pPr>
            <a:r>
              <a:rPr lang="en-US" sz="1500" dirty="0" smtClean="0"/>
              <a:t>Fernandez </a:t>
            </a:r>
            <a:r>
              <a:rPr lang="en-US" sz="1500" dirty="0"/>
              <a:t>(2014) Bayesian-multiplicative treatment of count zeros in compositional data sets (Statistical Modeling</a:t>
            </a:r>
            <a:r>
              <a:rPr lang="en-US" sz="1500" dirty="0" smtClean="0"/>
              <a:t>)</a:t>
            </a:r>
          </a:p>
          <a:p>
            <a:pPr marL="376847" indent="-376847">
              <a:buFontTx/>
              <a:buAutoNum type="arabicParenR"/>
            </a:pPr>
            <a:r>
              <a:rPr lang="en-US" sz="1500" dirty="0" err="1" smtClean="0"/>
              <a:t>Macklaim</a:t>
            </a:r>
            <a:r>
              <a:rPr lang="en-US" sz="1500" dirty="0" smtClean="0"/>
              <a:t> (2016</a:t>
            </a:r>
            <a:r>
              <a:rPr lang="en-US" sz="1500" dirty="0"/>
              <a:t>) Comparative meta</a:t>
            </a:r>
            <a:r>
              <a:rPr lang="en-US" sz="1500" dirty="0" smtClean="0"/>
              <a:t>-RNA-</a:t>
            </a:r>
            <a:r>
              <a:rPr lang="en-US" sz="1500" dirty="0" err="1"/>
              <a:t>seq</a:t>
            </a:r>
            <a:r>
              <a:rPr lang="en-US" sz="1500" dirty="0"/>
              <a:t> of the vaginal </a:t>
            </a:r>
            <a:r>
              <a:rPr lang="en-US" sz="1500" dirty="0" err="1"/>
              <a:t>microbiota</a:t>
            </a:r>
            <a:r>
              <a:rPr lang="en-US" sz="1500" dirty="0"/>
              <a:t> and differential expression </a:t>
            </a:r>
            <a:r>
              <a:rPr lang="en-US" sz="1500" dirty="0" smtClean="0"/>
              <a:t>by</a:t>
            </a:r>
            <a:r>
              <a:rPr lang="en-US" sz="1500" i="1" dirty="0" smtClean="0"/>
              <a:t> Lactobacillus </a:t>
            </a:r>
            <a:r>
              <a:rPr lang="en-US" sz="1500" i="1" dirty="0" err="1" smtClean="0"/>
              <a:t>iners</a:t>
            </a:r>
            <a:r>
              <a:rPr lang="en-US" sz="1500" i="1" dirty="0" smtClean="0"/>
              <a:t> </a:t>
            </a:r>
            <a:r>
              <a:rPr lang="en-US" sz="1500" dirty="0"/>
              <a:t>in health and </a:t>
            </a:r>
            <a:r>
              <a:rPr lang="en-US" sz="1500" dirty="0" err="1"/>
              <a:t>dysbiosis</a:t>
            </a:r>
            <a:r>
              <a:rPr lang="en-US" sz="1500" dirty="0"/>
              <a:t> </a:t>
            </a:r>
            <a:r>
              <a:rPr lang="en-US" sz="1500" dirty="0" smtClean="0"/>
              <a:t>(</a:t>
            </a:r>
            <a:r>
              <a:rPr lang="en-US" sz="1500" dirty="0" err="1" smtClean="0"/>
              <a:t>Microbiome</a:t>
            </a:r>
            <a:r>
              <a:rPr lang="en-US" sz="1500" dirty="0" smtClean="0"/>
              <a:t>)</a:t>
            </a:r>
            <a:endParaRPr lang="en-US" sz="1500" dirty="0"/>
          </a:p>
          <a:p>
            <a:pPr marL="376847" indent="-376847">
              <a:buFontTx/>
              <a:buAutoNum type="arabicParenR"/>
            </a:pPr>
            <a:endParaRPr lang="en-US" sz="1500" dirty="0"/>
          </a:p>
        </p:txBody>
      </p:sp>
      <p:sp>
        <p:nvSpPr>
          <p:cNvPr id="42" name="Rectangle 41"/>
          <p:cNvSpPr/>
          <p:nvPr/>
        </p:nvSpPr>
        <p:spPr>
          <a:xfrm>
            <a:off x="12357552" y="3950049"/>
            <a:ext cx="23121051" cy="31044391"/>
          </a:xfrm>
          <a:prstGeom prst="rect">
            <a:avLst/>
          </a:prstGeom>
          <a:noFill/>
          <a:ln w="38100" cmpd="sng">
            <a:solidFill>
              <a:srgbClr val="F79646"/>
            </a:solidFill>
          </a:ln>
        </p:spPr>
        <p:style>
          <a:lnRef idx="1">
            <a:schemeClr val="accent1"/>
          </a:lnRef>
          <a:fillRef idx="3">
            <a:schemeClr val="accent1"/>
          </a:fillRef>
          <a:effectRef idx="2">
            <a:schemeClr val="accent1"/>
          </a:effectRef>
          <a:fontRef idx="minor">
            <a:schemeClr val="lt1"/>
          </a:fontRef>
        </p:style>
        <p:txBody>
          <a:bodyPr lIns="100493" tIns="50246" rIns="100493" bIns="50246" rtlCol="0" anchor="ctr"/>
          <a:lstStyle/>
          <a:p>
            <a:pPr algn="ctr"/>
            <a:endParaRPr lang="en-US" dirty="0"/>
          </a:p>
        </p:txBody>
      </p:sp>
      <p:sp>
        <p:nvSpPr>
          <p:cNvPr id="59" name="TextBox 58"/>
          <p:cNvSpPr txBox="1"/>
          <p:nvPr/>
        </p:nvSpPr>
        <p:spPr>
          <a:xfrm>
            <a:off x="24465027" y="15983966"/>
            <a:ext cx="10967302" cy="6564782"/>
          </a:xfrm>
          <a:prstGeom prst="rect">
            <a:avLst/>
          </a:prstGeom>
          <a:noFill/>
        </p:spPr>
        <p:txBody>
          <a:bodyPr wrap="square" lIns="100493" tIns="50246" rIns="100493" bIns="50246" rtlCol="0">
            <a:spAutoFit/>
          </a:bodyPr>
          <a:lstStyle/>
          <a:p>
            <a:r>
              <a:rPr lang="en-US" sz="2800" dirty="0" smtClean="0"/>
              <a:t>References sequences were mapped to the SEED subsys4 database and reads mapping to those reference sequences were aggregated at that level. The figure shows a </a:t>
            </a:r>
            <a:r>
              <a:rPr lang="en-US" sz="2800" dirty="0" err="1" smtClean="0"/>
              <a:t>CoDa</a:t>
            </a:r>
            <a:r>
              <a:rPr lang="en-US" sz="2800" dirty="0" smtClean="0"/>
              <a:t> </a:t>
            </a:r>
            <a:r>
              <a:rPr lang="en-US" sz="2800" dirty="0" err="1" smtClean="0"/>
              <a:t>biplot</a:t>
            </a:r>
            <a:r>
              <a:rPr lang="en-US" sz="2800" dirty="0" smtClean="0"/>
              <a:t> of that data. The major split in the data is still between the healthy and BV samples. Two key conclusions are that there is redundancy in function despite differences in taxonomic composition, and the the conserved biochemical functions are the major unit of interest – not individual genes. </a:t>
            </a:r>
          </a:p>
          <a:p>
            <a:endParaRPr lang="en-US" sz="2800" dirty="0" smtClean="0"/>
          </a:p>
          <a:p>
            <a:endParaRPr lang="en-US" sz="2800" dirty="0"/>
          </a:p>
          <a:p>
            <a:endParaRPr lang="en-US" sz="2800" dirty="0" smtClean="0"/>
          </a:p>
          <a:p>
            <a:endParaRPr lang="en-US" sz="2800" dirty="0"/>
          </a:p>
          <a:p>
            <a:r>
              <a:rPr lang="en-US" sz="2800" dirty="0" smtClean="0"/>
              <a:t>Note that the BV samples now split into two groups. Comparison of the relative abundance of functions shows that this is driven largely by differential abundance of motility and polyamine-associated functions which can be observed at the SEED subsystem 1 level. </a:t>
            </a:r>
            <a:endParaRPr lang="en-US" sz="2800" dirty="0"/>
          </a:p>
        </p:txBody>
      </p:sp>
      <p:sp>
        <p:nvSpPr>
          <p:cNvPr id="60" name="TextBox 59"/>
          <p:cNvSpPr txBox="1"/>
          <p:nvPr/>
        </p:nvSpPr>
        <p:spPr>
          <a:xfrm>
            <a:off x="24465027" y="31589479"/>
            <a:ext cx="10967302" cy="2686796"/>
          </a:xfrm>
          <a:prstGeom prst="rect">
            <a:avLst/>
          </a:prstGeom>
          <a:noFill/>
        </p:spPr>
        <p:txBody>
          <a:bodyPr wrap="square" lIns="100493" tIns="50246" rIns="100493" bIns="50246" rtlCol="0">
            <a:spAutoFit/>
          </a:bodyPr>
          <a:lstStyle/>
          <a:p>
            <a:r>
              <a:rPr lang="en-US" sz="2800" dirty="0" smtClean="0"/>
              <a:t>The results of an untargeted </a:t>
            </a:r>
            <a:r>
              <a:rPr lang="en-US" sz="2800" dirty="0" err="1" smtClean="0"/>
              <a:t>metabolomic</a:t>
            </a:r>
            <a:r>
              <a:rPr lang="en-US" sz="2800" dirty="0" smtClean="0"/>
              <a:t> analysis overlaid on a subset of the data mapped as a </a:t>
            </a:r>
            <a:r>
              <a:rPr lang="en-US" sz="2800" dirty="0" err="1" smtClean="0"/>
              <a:t>CoDa</a:t>
            </a:r>
            <a:r>
              <a:rPr lang="en-US" sz="2800" dirty="0" smtClean="0"/>
              <a:t> </a:t>
            </a:r>
            <a:r>
              <a:rPr lang="en-US" sz="2800" dirty="0" err="1" smtClean="0"/>
              <a:t>biplot</a:t>
            </a:r>
            <a:r>
              <a:rPr lang="en-US" sz="2800" dirty="0" smtClean="0"/>
              <a:t> of SEED subsys4 functions shows good agreement of the </a:t>
            </a:r>
            <a:r>
              <a:rPr lang="en-US" sz="2800" dirty="0" err="1" smtClean="0"/>
              <a:t>metabolomic</a:t>
            </a:r>
            <a:r>
              <a:rPr lang="en-US" sz="2800" dirty="0" smtClean="0"/>
              <a:t> and </a:t>
            </a:r>
            <a:r>
              <a:rPr lang="en-US" sz="2800" dirty="0" err="1" smtClean="0"/>
              <a:t>metatranscriptomic</a:t>
            </a:r>
            <a:r>
              <a:rPr lang="en-US" sz="2800" dirty="0" smtClean="0"/>
              <a:t> data. The major differences between health and BV samples are amino acid and carbohydrate metabolism by both, and the difference between the two BV types in polyamine production is observed. </a:t>
            </a:r>
            <a:endParaRPr lang="en-US" sz="2800" dirty="0"/>
          </a:p>
        </p:txBody>
      </p:sp>
      <p:grpSp>
        <p:nvGrpSpPr>
          <p:cNvPr id="18" name="Group 17"/>
          <p:cNvGrpSpPr/>
          <p:nvPr/>
        </p:nvGrpSpPr>
        <p:grpSpPr>
          <a:xfrm>
            <a:off x="1579564" y="16615689"/>
            <a:ext cx="8520112" cy="4967287"/>
            <a:chOff x="1579564" y="17625312"/>
            <a:chExt cx="8520112" cy="4967287"/>
          </a:xfrm>
        </p:grpSpPr>
        <p:sp>
          <p:nvSpPr>
            <p:cNvPr id="135" name="Rounded Rectangle 25"/>
            <p:cNvSpPr>
              <a:spLocks noChangeArrowheads="1"/>
            </p:cNvSpPr>
            <p:nvPr/>
          </p:nvSpPr>
          <p:spPr bwMode="auto">
            <a:xfrm>
              <a:off x="4910139" y="17625312"/>
              <a:ext cx="2655887" cy="1754187"/>
            </a:xfrm>
            <a:prstGeom prst="roundRect">
              <a:avLst>
                <a:gd name="adj" fmla="val 12222"/>
              </a:avLst>
            </a:prstGeom>
            <a:solidFill>
              <a:srgbClr val="D34817">
                <a:alpha val="14902"/>
              </a:srgbClr>
            </a:solidFill>
            <a:ln w="19050">
              <a:solidFill>
                <a:srgbClr val="D34817"/>
              </a:solidFill>
              <a:round/>
              <a:headEnd/>
              <a:tailEnd/>
            </a:ln>
          </p:spPr>
          <p:txBody>
            <a:bodyPr lIns="91217" tIns="45609" rIns="91217" bIns="45609"/>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solidFill>
                  <a:srgbClr val="000000"/>
                </a:solidFill>
                <a:latin typeface="Perpetua" charset="0"/>
              </a:endParaRPr>
            </a:p>
          </p:txBody>
        </p:sp>
        <p:grpSp>
          <p:nvGrpSpPr>
            <p:cNvPr id="136" name="Group 67"/>
            <p:cNvGrpSpPr>
              <a:grpSpLocks/>
            </p:cNvGrpSpPr>
            <p:nvPr/>
          </p:nvGrpSpPr>
          <p:grpSpPr bwMode="auto">
            <a:xfrm>
              <a:off x="3273426" y="22213187"/>
              <a:ext cx="6675438" cy="379412"/>
              <a:chOff x="2137248" y="5873208"/>
              <a:chExt cx="7342196" cy="430606"/>
            </a:xfrm>
          </p:grpSpPr>
          <p:sp>
            <p:nvSpPr>
              <p:cNvPr id="137" name="TextBox 16"/>
              <p:cNvSpPr txBox="1">
                <a:spLocks noChangeArrowheads="1"/>
              </p:cNvSpPr>
              <p:nvPr/>
            </p:nvSpPr>
            <p:spPr bwMode="auto">
              <a:xfrm>
                <a:off x="2137248" y="5873208"/>
                <a:ext cx="804174"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DNA</a:t>
                </a:r>
              </a:p>
            </p:txBody>
          </p:sp>
          <p:sp>
            <p:nvSpPr>
              <p:cNvPr id="138" name="TextBox 17"/>
              <p:cNvSpPr txBox="1">
                <a:spLocks noChangeArrowheads="1"/>
              </p:cNvSpPr>
              <p:nvPr/>
            </p:nvSpPr>
            <p:spPr bwMode="auto">
              <a:xfrm>
                <a:off x="3962872" y="5873214"/>
                <a:ext cx="95933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mRNA</a:t>
                </a:r>
              </a:p>
            </p:txBody>
          </p:sp>
          <p:sp>
            <p:nvSpPr>
              <p:cNvPr id="139" name="TextBox 18"/>
              <p:cNvSpPr txBox="1">
                <a:spLocks noChangeArrowheads="1"/>
              </p:cNvSpPr>
              <p:nvPr/>
            </p:nvSpPr>
            <p:spPr bwMode="auto">
              <a:xfrm>
                <a:off x="6120285" y="5873210"/>
                <a:ext cx="1076057"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Proteins</a:t>
                </a:r>
              </a:p>
            </p:txBody>
          </p:sp>
          <p:sp>
            <p:nvSpPr>
              <p:cNvPr id="140" name="TextBox 19"/>
              <p:cNvSpPr txBox="1">
                <a:spLocks noChangeArrowheads="1"/>
              </p:cNvSpPr>
              <p:nvPr/>
            </p:nvSpPr>
            <p:spPr bwMode="auto">
              <a:xfrm>
                <a:off x="8058623" y="5873212"/>
                <a:ext cx="142082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Metabolites</a:t>
                </a:r>
              </a:p>
            </p:txBody>
          </p:sp>
        </p:grpSp>
        <p:grpSp>
          <p:nvGrpSpPr>
            <p:cNvPr id="141" name="Group 66"/>
            <p:cNvGrpSpPr>
              <a:grpSpLocks/>
            </p:cNvGrpSpPr>
            <p:nvPr/>
          </p:nvGrpSpPr>
          <p:grpSpPr bwMode="auto">
            <a:xfrm>
              <a:off x="2894014" y="20506621"/>
              <a:ext cx="7143750" cy="379692"/>
              <a:chOff x="1827436" y="3939614"/>
              <a:chExt cx="7857591" cy="430931"/>
            </a:xfrm>
          </p:grpSpPr>
          <p:sp>
            <p:nvSpPr>
              <p:cNvPr id="142" name="TextBox 15"/>
              <p:cNvSpPr txBox="1">
                <a:spLocks noChangeArrowheads="1"/>
              </p:cNvSpPr>
              <p:nvPr/>
            </p:nvSpPr>
            <p:spPr bwMode="auto">
              <a:xfrm>
                <a:off x="1827436" y="3939634"/>
                <a:ext cx="1695949"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Metagenomics</a:t>
                </a:r>
                <a:endParaRPr lang="en-US" altLang="en-US" sz="1800" dirty="0">
                  <a:solidFill>
                    <a:srgbClr val="D34817"/>
                  </a:solidFill>
                  <a:latin typeface="Gill Sans MT" charset="0"/>
                </a:endParaRPr>
              </a:p>
            </p:txBody>
          </p:sp>
          <p:sp>
            <p:nvSpPr>
              <p:cNvPr id="143" name="TextBox 20"/>
              <p:cNvSpPr txBox="1">
                <a:spLocks noChangeArrowheads="1"/>
              </p:cNvSpPr>
              <p:nvPr/>
            </p:nvSpPr>
            <p:spPr bwMode="auto">
              <a:xfrm>
                <a:off x="3681462" y="3939622"/>
                <a:ext cx="2336026"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Metatranscriptomics</a:t>
                </a:r>
                <a:endParaRPr lang="en-US" altLang="en-US" sz="1800" dirty="0">
                  <a:solidFill>
                    <a:srgbClr val="D34817"/>
                  </a:solidFill>
                  <a:latin typeface="Gill Sans MT" charset="0"/>
                </a:endParaRPr>
              </a:p>
            </p:txBody>
          </p:sp>
          <p:sp>
            <p:nvSpPr>
              <p:cNvPr id="144" name="TextBox 21"/>
              <p:cNvSpPr txBox="1">
                <a:spLocks noChangeArrowheads="1"/>
              </p:cNvSpPr>
              <p:nvPr/>
            </p:nvSpPr>
            <p:spPr bwMode="auto">
              <a:xfrm>
                <a:off x="6029376" y="3939619"/>
                <a:ext cx="1396197"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D34817"/>
                    </a:solidFill>
                    <a:latin typeface="Gill Sans MT" charset="0"/>
                  </a:rPr>
                  <a:t>Proteomics</a:t>
                </a:r>
              </a:p>
            </p:txBody>
          </p:sp>
          <p:sp>
            <p:nvSpPr>
              <p:cNvPr id="145" name="TextBox 22"/>
              <p:cNvSpPr txBox="1">
                <a:spLocks noChangeArrowheads="1"/>
              </p:cNvSpPr>
              <p:nvPr/>
            </p:nvSpPr>
            <p:spPr bwMode="auto">
              <a:xfrm>
                <a:off x="8023275" y="3939614"/>
                <a:ext cx="1661752"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D34817"/>
                    </a:solidFill>
                    <a:latin typeface="Gill Sans MT" charset="0"/>
                  </a:rPr>
                  <a:t>Metabolomics</a:t>
                </a:r>
              </a:p>
            </p:txBody>
          </p:sp>
        </p:grpSp>
        <p:sp>
          <p:nvSpPr>
            <p:cNvPr id="146" name="Right Arrow 145"/>
            <p:cNvSpPr/>
            <p:nvPr/>
          </p:nvSpPr>
          <p:spPr>
            <a:xfrm>
              <a:off x="4214814" y="21319424"/>
              <a:ext cx="361950"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47" name="Picture 25" descr="DNA_RNA.jp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rot="5400000">
              <a:off x="4974432" y="20858256"/>
              <a:ext cx="5238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26" descr="3pgk.jp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29389" y="20974937"/>
              <a:ext cx="12922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 name="Group 148"/>
            <p:cNvGrpSpPr>
              <a:grpSpLocks/>
            </p:cNvGrpSpPr>
            <p:nvPr/>
          </p:nvGrpSpPr>
          <p:grpSpPr bwMode="auto">
            <a:xfrm>
              <a:off x="1579564" y="20941599"/>
              <a:ext cx="2520950" cy="1439863"/>
              <a:chOff x="0" y="3581400"/>
              <a:chExt cx="4394200" cy="2069975"/>
            </a:xfrm>
          </p:grpSpPr>
          <p:pic>
            <p:nvPicPr>
              <p:cNvPr id="150" name="Picture 3" descr="screen-capture-5.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0" y="4648200"/>
                <a:ext cx="2514286" cy="10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7"/>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2743200" y="3886200"/>
                <a:ext cx="1651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Oval 151"/>
              <p:cNvSpPr/>
              <p:nvPr/>
            </p:nvSpPr>
            <p:spPr>
              <a:xfrm>
                <a:off x="1544058" y="4772719"/>
                <a:ext cx="340356" cy="374284"/>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sp>
            <p:nvSpPr>
              <p:cNvPr id="153" name="Oval 152"/>
              <p:cNvSpPr/>
              <p:nvPr/>
            </p:nvSpPr>
            <p:spPr>
              <a:xfrm>
                <a:off x="2515319" y="3581400"/>
                <a:ext cx="1878881" cy="156560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cxnSp>
            <p:nvCxnSpPr>
              <p:cNvPr id="154" name="Straight Connector 153"/>
              <p:cNvCxnSpPr/>
              <p:nvPr/>
            </p:nvCxnSpPr>
            <p:spPr>
              <a:xfrm rot="5400000" flipH="1" flipV="1">
                <a:off x="1678479" y="3713940"/>
                <a:ext cx="1017870" cy="120923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rot="16200000" flipH="1">
                <a:off x="2583357" y="4276499"/>
                <a:ext cx="2283" cy="17432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56" name="Picture 40" descr="Clopidogrel_active_metabolite.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402639" y="20844762"/>
              <a:ext cx="169703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TextBox 15"/>
            <p:cNvSpPr txBox="1">
              <a:spLocks noChangeArrowheads="1"/>
            </p:cNvSpPr>
            <p:nvPr/>
          </p:nvSpPr>
          <p:spPr bwMode="auto">
            <a:xfrm>
              <a:off x="4305301" y="19720812"/>
              <a:ext cx="282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000000"/>
                  </a:solidFill>
                  <a:latin typeface="Gill Sans MT" charset="0"/>
                </a:rPr>
                <a:t>High-throughput sequencing</a:t>
              </a:r>
            </a:p>
          </p:txBody>
        </p:sp>
        <p:sp>
          <p:nvSpPr>
            <p:cNvPr id="158" name="TextBox 16"/>
            <p:cNvSpPr txBox="1">
              <a:spLocks noChangeArrowheads="1"/>
            </p:cNvSpPr>
            <p:nvPr/>
          </p:nvSpPr>
          <p:spPr bwMode="auto">
            <a:xfrm>
              <a:off x="7602568" y="17969825"/>
              <a:ext cx="1709708" cy="9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smtClean="0">
                  <a:solidFill>
                    <a:srgbClr val="D34817"/>
                  </a:solidFill>
                  <a:latin typeface="Gill Sans MT" charset="0"/>
                </a:rPr>
                <a:t>Targeted </a:t>
              </a:r>
              <a:r>
                <a:rPr lang="en-US" altLang="en-US" sz="1800" dirty="0" err="1" smtClean="0">
                  <a:solidFill>
                    <a:srgbClr val="D34817"/>
                  </a:solidFill>
                  <a:latin typeface="Gill Sans MT" charset="0"/>
                </a:rPr>
                <a:t>amplicon</a:t>
              </a:r>
              <a:r>
                <a:rPr lang="en-US" altLang="en-US" sz="1800" dirty="0" smtClean="0">
                  <a:solidFill>
                    <a:srgbClr val="D34817"/>
                  </a:solidFill>
                  <a:latin typeface="Gill Sans MT" charset="0"/>
                </a:rPr>
                <a:t> </a:t>
              </a:r>
              <a:r>
                <a:rPr lang="en-US" altLang="en-US" sz="1800" dirty="0" err="1" smtClean="0">
                  <a:solidFill>
                    <a:srgbClr val="D34817"/>
                  </a:solidFill>
                  <a:latin typeface="Gill Sans MT" charset="0"/>
                </a:rPr>
                <a:t>seq</a:t>
              </a:r>
              <a:r>
                <a:rPr lang="en-US" altLang="en-US" sz="1800" dirty="0" smtClean="0">
                  <a:solidFill>
                    <a:srgbClr val="D34817"/>
                  </a:solidFill>
                  <a:latin typeface="Gill Sans MT" charset="0"/>
                </a:rPr>
                <a:t> (e.g. 16S)</a:t>
              </a:r>
              <a:endParaRPr lang="en-US" altLang="en-US" sz="1800" dirty="0">
                <a:solidFill>
                  <a:srgbClr val="D34817"/>
                </a:solidFill>
                <a:latin typeface="Gill Sans MT" charset="0"/>
              </a:endParaRPr>
            </a:p>
          </p:txBody>
        </p:sp>
        <p:sp>
          <p:nvSpPr>
            <p:cNvPr id="159" name="Right Arrow 158"/>
            <p:cNvSpPr/>
            <p:nvPr/>
          </p:nvSpPr>
          <p:spPr>
            <a:xfrm>
              <a:off x="6062664" y="21319424"/>
              <a:ext cx="358775"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sp>
          <p:nvSpPr>
            <p:cNvPr id="160" name="Right Arrow 159"/>
            <p:cNvSpPr/>
            <p:nvPr/>
          </p:nvSpPr>
          <p:spPr>
            <a:xfrm>
              <a:off x="7926389" y="21300374"/>
              <a:ext cx="360362"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61" name="Picture 51" descr="female_outline_grey.gif"/>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010151" y="17720562"/>
              <a:ext cx="67627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2" name="Straight Connector 161"/>
            <p:cNvCxnSpPr/>
            <p:nvPr/>
          </p:nvCxnSpPr>
          <p:spPr>
            <a:xfrm flipV="1">
              <a:off x="5368926" y="18006312"/>
              <a:ext cx="1549400" cy="258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368926" y="18444462"/>
              <a:ext cx="1549400" cy="368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7" name="Right Brace 166"/>
            <p:cNvSpPr/>
            <p:nvPr/>
          </p:nvSpPr>
          <p:spPr>
            <a:xfrm rot="16200000">
              <a:off x="4510855" y="18418841"/>
              <a:ext cx="575717" cy="3809399"/>
            </a:xfrm>
            <a:prstGeom prst="rightBrace">
              <a:avLst>
                <a:gd name="adj1" fmla="val 0"/>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169" name="TextBox 18"/>
            <p:cNvSpPr txBox="1">
              <a:spLocks noChangeArrowheads="1"/>
            </p:cNvSpPr>
            <p:nvPr/>
          </p:nvSpPr>
          <p:spPr bwMode="auto">
            <a:xfrm>
              <a:off x="6227764" y="17644362"/>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Microbiome</a:t>
              </a:r>
            </a:p>
          </p:txBody>
        </p:sp>
        <p:grpSp>
          <p:nvGrpSpPr>
            <p:cNvPr id="170" name="Group 70"/>
            <p:cNvGrpSpPr>
              <a:grpSpLocks/>
            </p:cNvGrpSpPr>
            <p:nvPr/>
          </p:nvGrpSpPr>
          <p:grpSpPr bwMode="auto">
            <a:xfrm>
              <a:off x="6502401" y="18006312"/>
              <a:ext cx="831850" cy="806450"/>
              <a:chOff x="5600750" y="1183248"/>
              <a:chExt cx="914400" cy="914400"/>
            </a:xfrm>
          </p:grpSpPr>
          <p:sp>
            <p:nvSpPr>
              <p:cNvPr id="171" name="Oval 170"/>
              <p:cNvSpPr/>
              <p:nvPr/>
            </p:nvSpPr>
            <p:spPr>
              <a:xfrm>
                <a:off x="5600750" y="1183248"/>
                <a:ext cx="914400" cy="914400"/>
              </a:xfrm>
              <a:prstGeom prst="ellipse">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5719" fontAlgn="auto">
                  <a:spcBef>
                    <a:spcPts val="0"/>
                  </a:spcBef>
                  <a:spcAft>
                    <a:spcPts val="0"/>
                  </a:spcAft>
                  <a:defRPr/>
                </a:pPr>
                <a:endParaRPr lang="en-US" dirty="0">
                  <a:solidFill>
                    <a:prstClr val="white"/>
                  </a:solidFill>
                </a:endParaRPr>
              </a:p>
            </p:txBody>
          </p:sp>
          <p:pic>
            <p:nvPicPr>
              <p:cNvPr id="172" name="Picture 68"/>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40917" y="1214215"/>
                <a:ext cx="836978"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3" name="TextBox 15"/>
            <p:cNvSpPr txBox="1">
              <a:spLocks noChangeArrowheads="1"/>
            </p:cNvSpPr>
            <p:nvPr/>
          </p:nvSpPr>
          <p:spPr bwMode="auto">
            <a:xfrm>
              <a:off x="7916069" y="19720812"/>
              <a:ext cx="1953931" cy="3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smtClean="0">
                  <a:solidFill>
                    <a:srgbClr val="000000"/>
                  </a:solidFill>
                  <a:latin typeface="Gill Sans MT" charset="0"/>
                </a:rPr>
                <a:t>Mass Spectroscopy</a:t>
              </a:r>
              <a:endParaRPr lang="en-US" altLang="en-US" sz="1800" dirty="0">
                <a:solidFill>
                  <a:srgbClr val="000000"/>
                </a:solidFill>
                <a:latin typeface="Gill Sans MT" charset="0"/>
              </a:endParaRPr>
            </a:p>
          </p:txBody>
        </p:sp>
        <p:sp>
          <p:nvSpPr>
            <p:cNvPr id="194" name="Right Brace 193"/>
            <p:cNvSpPr/>
            <p:nvPr/>
          </p:nvSpPr>
          <p:spPr>
            <a:xfrm rot="16200000">
              <a:off x="8110088" y="18683721"/>
              <a:ext cx="531812" cy="3323544"/>
            </a:xfrm>
            <a:prstGeom prst="rightBrace">
              <a:avLst>
                <a:gd name="adj1" fmla="val 8333"/>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grpSp>
      <p:grpSp>
        <p:nvGrpSpPr>
          <p:cNvPr id="232" name="Group 231"/>
          <p:cNvGrpSpPr/>
          <p:nvPr/>
        </p:nvGrpSpPr>
        <p:grpSpPr>
          <a:xfrm>
            <a:off x="1251348" y="25733765"/>
            <a:ext cx="10265334" cy="6350234"/>
            <a:chOff x="1251348" y="22356580"/>
            <a:chExt cx="10265334" cy="6350234"/>
          </a:xfrm>
        </p:grpSpPr>
        <p:sp>
          <p:nvSpPr>
            <p:cNvPr id="195" name="Rounded Rectangle 194"/>
            <p:cNvSpPr/>
            <p:nvPr/>
          </p:nvSpPr>
          <p:spPr bwMode="auto">
            <a:xfrm>
              <a:off x="5327173" y="231952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Bacterial </a:t>
              </a:r>
              <a:r>
                <a:rPr lang="en-US" sz="2000" dirty="0" err="1" smtClean="0">
                  <a:solidFill>
                    <a:srgbClr val="000000"/>
                  </a:solidFill>
                  <a:latin typeface="Calibri"/>
                  <a:ea typeface="Calibri" charset="0"/>
                  <a:cs typeface="Calibri"/>
                </a:rPr>
                <a:t>mRNAseq</a:t>
              </a:r>
              <a:r>
                <a:rPr lang="en-US" sz="2000" dirty="0" smtClean="0">
                  <a:solidFill>
                    <a:srgbClr val="000000"/>
                  </a:solidFill>
                  <a:latin typeface="Calibri"/>
                  <a:ea typeface="Calibri" charset="0"/>
                  <a:cs typeface="Calibri"/>
                </a:rPr>
                <a:t> reads</a:t>
              </a:r>
              <a:endParaRPr lang="en-US" sz="2000" dirty="0">
                <a:solidFill>
                  <a:srgbClr val="000000"/>
                </a:solidFill>
                <a:latin typeface="Calibri"/>
                <a:ea typeface="Calibri" charset="0"/>
                <a:cs typeface="Calibri"/>
              </a:endParaRPr>
            </a:p>
          </p:txBody>
        </p:sp>
        <p:sp>
          <p:nvSpPr>
            <p:cNvPr id="196" name="Rounded Rectangle 195"/>
            <p:cNvSpPr/>
            <p:nvPr/>
          </p:nvSpPr>
          <p:spPr bwMode="auto">
            <a:xfrm>
              <a:off x="2628328" y="2450133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Reference genome CDS</a:t>
              </a:r>
              <a:endParaRPr lang="en-US" sz="2000" dirty="0">
                <a:solidFill>
                  <a:srgbClr val="000000"/>
                </a:solidFill>
                <a:latin typeface="Calibri"/>
                <a:ea typeface="Calibri" charset="0"/>
                <a:cs typeface="Calibri"/>
              </a:endParaRPr>
            </a:p>
          </p:txBody>
        </p:sp>
        <p:sp>
          <p:nvSpPr>
            <p:cNvPr id="197" name="Rounded Rectangle 196"/>
            <p:cNvSpPr/>
            <p:nvPr/>
          </p:nvSpPr>
          <p:spPr bwMode="auto">
            <a:xfrm>
              <a:off x="5327173" y="245237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Assembly of novel ORFs</a:t>
              </a:r>
              <a:endParaRPr lang="en-US" sz="2000" dirty="0">
                <a:solidFill>
                  <a:srgbClr val="000000"/>
                </a:solidFill>
                <a:latin typeface="Calibri"/>
                <a:ea typeface="Calibri" charset="0"/>
                <a:cs typeface="Calibri"/>
              </a:endParaRPr>
            </a:p>
          </p:txBody>
        </p:sp>
        <p:sp>
          <p:nvSpPr>
            <p:cNvPr id="198" name="Rounded Rectangle 197"/>
            <p:cNvSpPr/>
            <p:nvPr/>
          </p:nvSpPr>
          <p:spPr bwMode="auto">
            <a:xfrm>
              <a:off x="5326083" y="2591412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90% sequence ID clustering: </a:t>
              </a:r>
              <a:r>
                <a:rPr lang="en-US" sz="2000" b="1" dirty="0" err="1" smtClean="0">
                  <a:solidFill>
                    <a:srgbClr val="000000"/>
                  </a:solidFill>
                  <a:latin typeface="Calibri"/>
                  <a:ea typeface="Calibri" charset="0"/>
                  <a:cs typeface="Calibri"/>
                </a:rPr>
                <a:t>refseqs</a:t>
              </a:r>
              <a:endParaRPr lang="en-US" sz="2000" b="1" dirty="0">
                <a:solidFill>
                  <a:srgbClr val="000000"/>
                </a:solidFill>
                <a:latin typeface="Calibri"/>
                <a:ea typeface="Calibri" charset="0"/>
                <a:cs typeface="Calibri"/>
              </a:endParaRPr>
            </a:p>
          </p:txBody>
        </p:sp>
        <p:sp>
          <p:nvSpPr>
            <p:cNvPr id="199" name="Rounded Rectangle 198"/>
            <p:cNvSpPr/>
            <p:nvPr/>
          </p:nvSpPr>
          <p:spPr bwMode="auto">
            <a:xfrm>
              <a:off x="5326085" y="28062289"/>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Group by SEED </a:t>
              </a:r>
              <a:r>
                <a:rPr lang="en-US" sz="2000" b="1" dirty="0" smtClean="0">
                  <a:solidFill>
                    <a:srgbClr val="000000"/>
                  </a:solidFill>
                  <a:latin typeface="Calibri"/>
                  <a:ea typeface="Calibri" charset="0"/>
                  <a:cs typeface="Calibri"/>
                </a:rPr>
                <a:t>subsys4</a:t>
              </a:r>
              <a:endParaRPr lang="en-US" sz="2000" b="1" dirty="0">
                <a:solidFill>
                  <a:srgbClr val="000000"/>
                </a:solidFill>
                <a:latin typeface="Calibri"/>
                <a:ea typeface="Calibri" charset="0"/>
                <a:cs typeface="Calibri"/>
              </a:endParaRPr>
            </a:p>
          </p:txBody>
        </p:sp>
        <p:sp>
          <p:nvSpPr>
            <p:cNvPr id="200" name="Rounded Rectangle 199"/>
            <p:cNvSpPr/>
            <p:nvPr/>
          </p:nvSpPr>
          <p:spPr bwMode="auto">
            <a:xfrm>
              <a:off x="2368648" y="26988205"/>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b="1" smtClean="0">
                  <a:solidFill>
                    <a:srgbClr val="000000"/>
                  </a:solidFill>
                  <a:latin typeface="Calibri"/>
                  <a:ea typeface="Calibri" charset="0"/>
                  <a:cs typeface="Calibri"/>
                </a:rPr>
                <a:t>Organism-specific</a:t>
              </a:r>
              <a:endParaRPr lang="en-US" sz="2000" b="1" dirty="0">
                <a:solidFill>
                  <a:srgbClr val="000000"/>
                </a:solidFill>
                <a:latin typeface="Calibri"/>
                <a:ea typeface="Calibri" charset="0"/>
                <a:cs typeface="Calibri"/>
              </a:endParaRPr>
            </a:p>
          </p:txBody>
        </p:sp>
        <p:sp>
          <p:nvSpPr>
            <p:cNvPr id="201" name="Rounded Rectangle 200"/>
            <p:cNvSpPr/>
            <p:nvPr/>
          </p:nvSpPr>
          <p:spPr bwMode="auto">
            <a:xfrm>
              <a:off x="8728091" y="28062289"/>
              <a:ext cx="1168368"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b="1" dirty="0" smtClean="0">
                  <a:solidFill>
                    <a:srgbClr val="000000"/>
                  </a:solidFill>
                  <a:latin typeface="Calibri"/>
                  <a:ea typeface="Calibri" charset="0"/>
                  <a:cs typeface="Calibri"/>
                </a:rPr>
                <a:t>Function</a:t>
              </a:r>
              <a:endParaRPr lang="en-US" sz="2000" b="1" dirty="0">
                <a:solidFill>
                  <a:srgbClr val="000000"/>
                </a:solidFill>
                <a:latin typeface="Calibri"/>
                <a:ea typeface="Calibri" charset="0"/>
                <a:cs typeface="Calibri"/>
              </a:endParaRPr>
            </a:p>
          </p:txBody>
        </p:sp>
        <p:cxnSp>
          <p:nvCxnSpPr>
            <p:cNvPr id="202" name="Straight Arrow Connector 201"/>
            <p:cNvCxnSpPr>
              <a:endCxn id="200" idx="3"/>
            </p:cNvCxnSpPr>
            <p:nvPr/>
          </p:nvCxnSpPr>
          <p:spPr>
            <a:xfrm flipH="1" flipV="1">
              <a:off x="4499890" y="27310468"/>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9" idx="3"/>
              <a:endCxn id="201" idx="1"/>
            </p:cNvCxnSpPr>
            <p:nvPr/>
          </p:nvCxnSpPr>
          <p:spPr>
            <a:xfrm>
              <a:off x="7888310" y="28384552"/>
              <a:ext cx="839781"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a:stCxn id="198" idx="2"/>
              <a:endCxn id="209" idx="0"/>
            </p:cNvCxnSpPr>
            <p:nvPr/>
          </p:nvCxnSpPr>
          <p:spPr>
            <a:xfrm>
              <a:off x="6607196" y="26558646"/>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05" name="Right Bracket 204"/>
            <p:cNvSpPr/>
            <p:nvPr/>
          </p:nvSpPr>
          <p:spPr>
            <a:xfrm rot="5400000">
              <a:off x="5242824" y="23903871"/>
              <a:ext cx="343226" cy="3007778"/>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latin typeface="Calibri"/>
                <a:cs typeface="Calibri"/>
              </a:endParaRPr>
            </a:p>
          </p:txBody>
        </p:sp>
        <p:cxnSp>
          <p:nvCxnSpPr>
            <p:cNvPr id="208" name="Straight Arrow Connector 207"/>
            <p:cNvCxnSpPr>
              <a:endCxn id="198" idx="0"/>
            </p:cNvCxnSpPr>
            <p:nvPr/>
          </p:nvCxnSpPr>
          <p:spPr>
            <a:xfrm flipH="1">
              <a:off x="6607196" y="25579373"/>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09" name="Rounded Rectangle 208"/>
            <p:cNvSpPr/>
            <p:nvPr/>
          </p:nvSpPr>
          <p:spPr bwMode="auto">
            <a:xfrm>
              <a:off x="5326083" y="2698820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Read mapping</a:t>
              </a:r>
              <a:endParaRPr lang="en-US" sz="2000" b="1" dirty="0">
                <a:solidFill>
                  <a:srgbClr val="000000"/>
                </a:solidFill>
                <a:latin typeface="Calibri"/>
                <a:ea typeface="Calibri" charset="0"/>
                <a:cs typeface="Calibri"/>
              </a:endParaRPr>
            </a:p>
          </p:txBody>
        </p:sp>
        <p:cxnSp>
          <p:nvCxnSpPr>
            <p:cNvPr id="210" name="Straight Arrow Connector 209"/>
            <p:cNvCxnSpPr>
              <a:stCxn id="209" idx="2"/>
              <a:endCxn id="199" idx="0"/>
            </p:cNvCxnSpPr>
            <p:nvPr/>
          </p:nvCxnSpPr>
          <p:spPr>
            <a:xfrm>
              <a:off x="6607196" y="27632730"/>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2" name="Right Bracket 211"/>
            <p:cNvSpPr/>
            <p:nvPr/>
          </p:nvSpPr>
          <p:spPr>
            <a:xfrm rot="16200000" flipV="1">
              <a:off x="6439799" y="21617383"/>
              <a:ext cx="343226" cy="5401726"/>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latin typeface="Calibri"/>
                <a:cs typeface="Calibri"/>
              </a:endParaRPr>
            </a:p>
          </p:txBody>
        </p:sp>
        <p:cxnSp>
          <p:nvCxnSpPr>
            <p:cNvPr id="213" name="Straight Arrow Connector 212"/>
            <p:cNvCxnSpPr/>
            <p:nvPr/>
          </p:nvCxnSpPr>
          <p:spPr>
            <a:xfrm flipH="1">
              <a:off x="6643278" y="23839772"/>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4" name="Rounded Rectangle 213"/>
            <p:cNvSpPr/>
            <p:nvPr/>
          </p:nvSpPr>
          <p:spPr bwMode="auto">
            <a:xfrm>
              <a:off x="8031162" y="26984650"/>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z="2000" dirty="0" smtClean="0">
                  <a:solidFill>
                    <a:srgbClr val="000000"/>
                  </a:solidFill>
                  <a:latin typeface="Calibri"/>
                  <a:ea typeface="Calibri" charset="0"/>
                  <a:cs typeface="Calibri"/>
                </a:rPr>
                <a:t>Map directly to SEED subsys</a:t>
              </a:r>
              <a:r>
                <a:rPr lang="en-US" sz="2000" dirty="0">
                  <a:solidFill>
                    <a:srgbClr val="000000"/>
                  </a:solidFill>
                  <a:latin typeface="Calibri"/>
                  <a:ea typeface="Calibri" charset="0"/>
                  <a:cs typeface="Calibri"/>
                </a:rPr>
                <a:t>4</a:t>
              </a:r>
            </a:p>
          </p:txBody>
        </p:sp>
        <p:cxnSp>
          <p:nvCxnSpPr>
            <p:cNvPr id="220" name="Straight Connector 219"/>
            <p:cNvCxnSpPr/>
            <p:nvPr/>
          </p:nvCxnSpPr>
          <p:spPr>
            <a:xfrm>
              <a:off x="6644368" y="24137497"/>
              <a:ext cx="0" cy="3523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a:stCxn id="214" idx="2"/>
              <a:endCxn id="201" idx="0"/>
            </p:cNvCxnSpPr>
            <p:nvPr/>
          </p:nvCxnSpPr>
          <p:spPr>
            <a:xfrm>
              <a:off x="9312275" y="27629175"/>
              <a:ext cx="0" cy="433114"/>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p:nvPr/>
          </p:nvCxnSpPr>
          <p:spPr>
            <a:xfrm>
              <a:off x="9312275" y="24487199"/>
              <a:ext cx="0" cy="2460903"/>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31" name="Rectangle 230"/>
            <p:cNvSpPr/>
            <p:nvPr/>
          </p:nvSpPr>
          <p:spPr>
            <a:xfrm>
              <a:off x="1251348" y="22356580"/>
              <a:ext cx="10265334" cy="710375"/>
            </a:xfrm>
            <a:prstGeom prst="rect">
              <a:avLst/>
            </a:prstGeom>
          </p:spPr>
          <p:txBody>
            <a:bodyPr wrap="square" lIns="100493" tIns="50246" rIns="100493" bIns="50246">
              <a:spAutoFit/>
            </a:bodyPr>
            <a:lstStyle/>
            <a:p>
              <a:pPr algn="ctr"/>
              <a:r>
                <a:rPr lang="en-US" sz="4000" b="1" u="sng" dirty="0" smtClean="0"/>
                <a:t>Strategies for mapping reads to functions</a:t>
              </a:r>
              <a:endParaRPr lang="en-US" sz="4000" b="1" u="sng" dirty="0"/>
            </a:p>
          </p:txBody>
        </p:sp>
      </p:grpSp>
      <p:sp>
        <p:nvSpPr>
          <p:cNvPr id="233" name="Rectangle 232"/>
          <p:cNvSpPr/>
          <p:nvPr/>
        </p:nvSpPr>
        <p:spPr>
          <a:xfrm>
            <a:off x="1127269" y="22268748"/>
            <a:ext cx="10460877" cy="3117684"/>
          </a:xfrm>
          <a:prstGeom prst="rect">
            <a:avLst/>
          </a:prstGeom>
        </p:spPr>
        <p:txBody>
          <a:bodyPr wrap="square" lIns="100493" tIns="50246" rIns="100493" bIns="50246">
            <a:spAutoFit/>
          </a:bodyPr>
          <a:lstStyle/>
          <a:p>
            <a:pPr algn="just"/>
            <a:r>
              <a:rPr lang="en-US" sz="2800" dirty="0" smtClean="0"/>
              <a:t>There are multiple levels at which a microbial/host system can be interrogated. Currently, 16S </a:t>
            </a:r>
            <a:r>
              <a:rPr lang="en-US" sz="2800" dirty="0" err="1" smtClean="0"/>
              <a:t>rRNA</a:t>
            </a:r>
            <a:r>
              <a:rPr lang="en-US" sz="2800" dirty="0" smtClean="0"/>
              <a:t> gene sequencing and </a:t>
            </a:r>
            <a:r>
              <a:rPr lang="en-US" sz="2800" dirty="0" err="1" smtClean="0"/>
              <a:t>metagemone</a:t>
            </a:r>
            <a:r>
              <a:rPr lang="en-US" sz="2800" dirty="0" smtClean="0"/>
              <a:t> sequencing are the dominant methods. However, using one or more of the functional approaches (</a:t>
            </a:r>
            <a:r>
              <a:rPr lang="en-US" sz="2800" dirty="0" err="1" smtClean="0"/>
              <a:t>eg</a:t>
            </a:r>
            <a:r>
              <a:rPr lang="en-US" sz="2800" dirty="0" smtClean="0"/>
              <a:t>, </a:t>
            </a:r>
            <a:r>
              <a:rPr lang="en-US" sz="2800" dirty="0" err="1" smtClean="0"/>
              <a:t>metatranscriptome</a:t>
            </a:r>
            <a:r>
              <a:rPr lang="en-US" sz="2800" dirty="0" smtClean="0"/>
              <a:t> </a:t>
            </a:r>
            <a:r>
              <a:rPr lang="en-US" sz="2800" dirty="0" smtClean="0"/>
              <a:t>and/or </a:t>
            </a:r>
            <a:r>
              <a:rPr lang="en-US" sz="2800" dirty="0" err="1" smtClean="0"/>
              <a:t>metabolome</a:t>
            </a:r>
            <a:r>
              <a:rPr lang="en-US" sz="2800" dirty="0" smtClean="0"/>
              <a:t>) give better snapshots of the expressed potential and the expressed result. Integrating multiple </a:t>
            </a:r>
            <a:r>
              <a:rPr lang="en-US" sz="2800" dirty="0" smtClean="0"/>
              <a:t>data sources </a:t>
            </a:r>
            <a:r>
              <a:rPr lang="en-US" sz="2800" dirty="0" smtClean="0"/>
              <a:t>also serves as a </a:t>
            </a:r>
            <a:r>
              <a:rPr lang="en-US" sz="2800" dirty="0" smtClean="0"/>
              <a:t>check and balance that ensures robust conclusions </a:t>
            </a:r>
            <a:r>
              <a:rPr lang="en-US" sz="2800" dirty="0" smtClean="0"/>
              <a:t>are </a:t>
            </a:r>
            <a:r>
              <a:rPr lang="en-US" sz="2800" dirty="0" smtClean="0"/>
              <a:t>drawn.</a:t>
            </a:r>
            <a:endParaRPr lang="en-US" sz="2800" dirty="0"/>
          </a:p>
        </p:txBody>
      </p:sp>
      <p:grpSp>
        <p:nvGrpSpPr>
          <p:cNvPr id="11" name="Group 10"/>
          <p:cNvGrpSpPr/>
          <p:nvPr/>
        </p:nvGrpSpPr>
        <p:grpSpPr>
          <a:xfrm>
            <a:off x="12590868" y="5341764"/>
            <a:ext cx="10262269" cy="7474048"/>
            <a:chOff x="24465027" y="3998014"/>
            <a:chExt cx="10262269" cy="7474048"/>
          </a:xfrm>
        </p:grpSpPr>
        <p:sp>
          <p:nvSpPr>
            <p:cNvPr id="44" name="Rectangle 43"/>
            <p:cNvSpPr/>
            <p:nvPr/>
          </p:nvSpPr>
          <p:spPr>
            <a:xfrm>
              <a:off x="25294557" y="3998014"/>
              <a:ext cx="9432739" cy="717026"/>
            </a:xfrm>
            <a:prstGeom prst="rect">
              <a:avLst/>
            </a:prstGeom>
            <a:noFill/>
          </p:spPr>
          <p:txBody>
            <a:bodyPr wrap="none" lIns="100493" tIns="50246" rIns="100493" bIns="50246">
              <a:spAutoFit/>
            </a:bodyPr>
            <a:lstStyle/>
            <a:p>
              <a:pPr algn="ctr"/>
              <a:r>
                <a:rPr lang="en-US" sz="4000" b="1" u="sng" dirty="0" smtClean="0"/>
                <a:t>The sample set by 16S </a:t>
              </a:r>
              <a:r>
                <a:rPr lang="en-US" sz="4000" b="1" u="sng" dirty="0" err="1" smtClean="0"/>
                <a:t>rRNA</a:t>
              </a:r>
              <a:r>
                <a:rPr lang="en-US" sz="4000" b="1" u="sng" dirty="0" smtClean="0"/>
                <a:t> gene sequence</a:t>
              </a:r>
              <a:endParaRPr lang="en-US" sz="4000" b="1" u="sng" dirty="0"/>
            </a:p>
          </p:txBody>
        </p:sp>
        <p:grpSp>
          <p:nvGrpSpPr>
            <p:cNvPr id="6" name="Group 5"/>
            <p:cNvGrpSpPr>
              <a:grpSpLocks noChangeAspect="1"/>
            </p:cNvGrpSpPr>
            <p:nvPr/>
          </p:nvGrpSpPr>
          <p:grpSpPr>
            <a:xfrm>
              <a:off x="24465027" y="4992062"/>
              <a:ext cx="8523335" cy="6480000"/>
              <a:chOff x="25883089" y="4952917"/>
              <a:chExt cx="9616563" cy="7311144"/>
            </a:xfrm>
          </p:grpSpPr>
          <p:pic>
            <p:nvPicPr>
              <p:cNvPr id="97" name="Picture 96"/>
              <p:cNvPicPr>
                <a:picLocks noChangeAspect="1"/>
              </p:cNvPicPr>
              <p:nvPr/>
            </p:nvPicPr>
            <p:blipFill>
              <a:blip r:embed="rId13"/>
              <a:stretch>
                <a:fillRect/>
              </a:stretch>
            </p:blipFill>
            <p:spPr>
              <a:xfrm>
                <a:off x="25883089" y="4992062"/>
                <a:ext cx="4308321" cy="7271999"/>
              </a:xfrm>
              <a:prstGeom prst="rect">
                <a:avLst/>
              </a:prstGeom>
            </p:spPr>
          </p:pic>
          <p:pic>
            <p:nvPicPr>
              <p:cNvPr id="98" name="Picture 97"/>
              <p:cNvPicPr>
                <a:picLocks noChangeAspect="1"/>
              </p:cNvPicPr>
              <p:nvPr/>
            </p:nvPicPr>
            <p:blipFill>
              <a:blip r:embed="rId14"/>
              <a:stretch>
                <a:fillRect/>
              </a:stretch>
            </p:blipFill>
            <p:spPr>
              <a:xfrm>
                <a:off x="30185499" y="4952917"/>
                <a:ext cx="5314153" cy="7272000"/>
              </a:xfrm>
              <a:prstGeom prst="rect">
                <a:avLst/>
              </a:prstGeom>
            </p:spPr>
          </p:pic>
        </p:grpSp>
        <p:pic>
          <p:nvPicPr>
            <p:cNvPr id="101" name="Picture 100"/>
            <p:cNvPicPr>
              <a:picLocks/>
            </p:cNvPicPr>
            <p:nvPr/>
          </p:nvPicPr>
          <p:blipFill>
            <a:blip r:embed="rId15"/>
            <a:stretch>
              <a:fillRect/>
            </a:stretch>
          </p:blipFill>
          <p:spPr>
            <a:xfrm>
              <a:off x="32718494" y="10071014"/>
              <a:ext cx="177800" cy="756000"/>
            </a:xfrm>
            <a:prstGeom prst="rect">
              <a:avLst/>
            </a:prstGeom>
          </p:spPr>
        </p:pic>
        <p:pic>
          <p:nvPicPr>
            <p:cNvPr id="105" name="Picture 104"/>
            <p:cNvPicPr>
              <a:picLocks/>
            </p:cNvPicPr>
            <p:nvPr/>
          </p:nvPicPr>
          <p:blipFill>
            <a:blip r:embed="rId16"/>
            <a:stretch>
              <a:fillRect/>
            </a:stretch>
          </p:blipFill>
          <p:spPr>
            <a:xfrm>
              <a:off x="32701809" y="8612152"/>
              <a:ext cx="198000" cy="1404000"/>
            </a:xfrm>
            <a:prstGeom prst="rect">
              <a:avLst/>
            </a:prstGeom>
            <a:noFill/>
          </p:spPr>
        </p:pic>
        <p:sp>
          <p:nvSpPr>
            <p:cNvPr id="10" name="Rectangle 9"/>
            <p:cNvSpPr/>
            <p:nvPr/>
          </p:nvSpPr>
          <p:spPr>
            <a:xfrm>
              <a:off x="32988362" y="8551276"/>
              <a:ext cx="1570061" cy="2292935"/>
            </a:xfrm>
            <a:prstGeom prst="rect">
              <a:avLst/>
            </a:prstGeom>
          </p:spPr>
          <p:txBody>
            <a:bodyPr wrap="none">
              <a:spAutoFit/>
            </a:bodyPr>
            <a:lstStyle/>
            <a:p>
              <a:pPr lvl="0"/>
              <a:r>
                <a:rPr lang="en-US" sz="1300" i="1" dirty="0" err="1" smtClean="0">
                  <a:solidFill>
                    <a:prstClr val="black"/>
                  </a:solidFill>
                </a:rPr>
                <a:t>Sneathia</a:t>
              </a:r>
              <a:endParaRPr lang="en-US" sz="1300" i="1" dirty="0" smtClean="0">
                <a:solidFill>
                  <a:prstClr val="black"/>
                </a:solidFill>
              </a:endParaRPr>
            </a:p>
            <a:p>
              <a:pPr lvl="0"/>
              <a:r>
                <a:rPr lang="en-US" sz="1300" i="1" dirty="0" err="1" smtClean="0">
                  <a:solidFill>
                    <a:prstClr val="black"/>
                  </a:solidFill>
                </a:rPr>
                <a:t>Dialister</a:t>
              </a:r>
              <a:endParaRPr lang="en-US" sz="1300" i="1" dirty="0" smtClean="0">
                <a:solidFill>
                  <a:prstClr val="black"/>
                </a:solidFill>
              </a:endParaRPr>
            </a:p>
            <a:p>
              <a:pPr lvl="0"/>
              <a:r>
                <a:rPr lang="en-US" sz="1300" i="1" dirty="0" err="1" smtClean="0">
                  <a:solidFill>
                    <a:prstClr val="black"/>
                  </a:solidFill>
                </a:rPr>
                <a:t>Megasphaera</a:t>
              </a:r>
              <a:endParaRPr lang="en-US" sz="1300" i="1" dirty="0" smtClean="0">
                <a:solidFill>
                  <a:prstClr val="black"/>
                </a:solidFill>
              </a:endParaRPr>
            </a:p>
            <a:p>
              <a:pPr lvl="0"/>
              <a:r>
                <a:rPr lang="en-US" sz="1300" i="1" dirty="0" smtClean="0">
                  <a:solidFill>
                    <a:prstClr val="black"/>
                  </a:solidFill>
                </a:rPr>
                <a:t>BVAB1</a:t>
              </a:r>
            </a:p>
            <a:p>
              <a:pPr lvl="0"/>
              <a:r>
                <a:rPr lang="en-US" sz="1300" i="1" dirty="0" err="1" smtClean="0">
                  <a:solidFill>
                    <a:prstClr val="black"/>
                  </a:solidFill>
                </a:rPr>
                <a:t>Atopobium</a:t>
              </a:r>
              <a:endParaRPr lang="en-US" sz="1300" i="1" dirty="0" smtClean="0">
                <a:solidFill>
                  <a:prstClr val="black"/>
                </a:solidFill>
              </a:endParaRPr>
            </a:p>
            <a:p>
              <a:pPr lvl="0"/>
              <a:r>
                <a:rPr lang="en-US" sz="1300" i="1" dirty="0" err="1" smtClean="0">
                  <a:solidFill>
                    <a:prstClr val="black"/>
                  </a:solidFill>
                </a:rPr>
                <a:t>Prevotella</a:t>
              </a:r>
              <a:endParaRPr lang="en-US" sz="1300" i="1" dirty="0" smtClean="0">
                <a:solidFill>
                  <a:prstClr val="black"/>
                </a:solidFill>
              </a:endParaRPr>
            </a:p>
            <a:p>
              <a:pPr lvl="0"/>
              <a:r>
                <a:rPr lang="en-US" sz="1300" i="1" dirty="0" err="1" smtClean="0">
                  <a:solidFill>
                    <a:prstClr val="black"/>
                  </a:solidFill>
                </a:rPr>
                <a:t>Garnerella</a:t>
              </a:r>
              <a:r>
                <a:rPr lang="en-US" sz="1300" i="1" dirty="0" smtClean="0">
                  <a:solidFill>
                    <a:prstClr val="black"/>
                  </a:solidFill>
                </a:rPr>
                <a:t> </a:t>
              </a:r>
              <a:r>
                <a:rPr lang="en-US" sz="1300" i="1" dirty="0" err="1" smtClean="0">
                  <a:solidFill>
                    <a:prstClr val="black"/>
                  </a:solidFill>
                </a:rPr>
                <a:t>vaginalis</a:t>
              </a:r>
              <a:endParaRPr lang="en-US" sz="1300" i="1" dirty="0" smtClean="0">
                <a:solidFill>
                  <a:prstClr val="black"/>
                </a:solidFill>
              </a:endParaRPr>
            </a:p>
            <a:p>
              <a:pPr lvl="0"/>
              <a:r>
                <a:rPr lang="en-US" sz="1300" i="1" dirty="0" smtClean="0">
                  <a:solidFill>
                    <a:prstClr val="black"/>
                  </a:solidFill>
                </a:rPr>
                <a:t>L. </a:t>
              </a:r>
              <a:r>
                <a:rPr lang="en-US" sz="1300" i="1" dirty="0" err="1" smtClean="0">
                  <a:solidFill>
                    <a:prstClr val="black"/>
                  </a:solidFill>
                </a:rPr>
                <a:t>gasseri</a:t>
              </a:r>
              <a:r>
                <a:rPr lang="en-US" sz="1300" i="1" dirty="0" smtClean="0">
                  <a:solidFill>
                    <a:prstClr val="black"/>
                  </a:solidFill>
                </a:rPr>
                <a:t>/</a:t>
              </a:r>
              <a:r>
                <a:rPr lang="en-US" sz="1300" i="1" dirty="0" err="1" smtClean="0">
                  <a:solidFill>
                    <a:prstClr val="black"/>
                  </a:solidFill>
                </a:rPr>
                <a:t>johnsonii</a:t>
              </a:r>
              <a:endParaRPr lang="en-US" sz="1300" i="1" dirty="0" smtClean="0">
                <a:solidFill>
                  <a:prstClr val="black"/>
                </a:solidFill>
              </a:endParaRPr>
            </a:p>
            <a:p>
              <a:pPr lvl="0"/>
              <a:r>
                <a:rPr lang="en-US" sz="1300" i="1" dirty="0" smtClean="0">
                  <a:solidFill>
                    <a:prstClr val="black"/>
                  </a:solidFill>
                </a:rPr>
                <a:t>L. </a:t>
              </a:r>
              <a:r>
                <a:rPr lang="en-US" sz="1300" i="1" dirty="0" err="1" smtClean="0">
                  <a:solidFill>
                    <a:prstClr val="black"/>
                  </a:solidFill>
                </a:rPr>
                <a:t>Jensenii</a:t>
              </a:r>
              <a:endParaRPr lang="en-US" sz="1300" i="1" dirty="0" smtClean="0">
                <a:solidFill>
                  <a:prstClr val="black"/>
                </a:solidFill>
              </a:endParaRPr>
            </a:p>
            <a:p>
              <a:pPr lvl="0"/>
              <a:r>
                <a:rPr lang="en-US" sz="1300" i="1" dirty="0" smtClean="0">
                  <a:solidFill>
                    <a:prstClr val="black"/>
                  </a:solidFill>
                </a:rPr>
                <a:t>L. </a:t>
              </a:r>
              <a:r>
                <a:rPr lang="en-US" sz="1300" i="1" dirty="0" err="1" smtClean="0">
                  <a:solidFill>
                    <a:prstClr val="black"/>
                  </a:solidFill>
                </a:rPr>
                <a:t>Crispatus</a:t>
              </a:r>
              <a:endParaRPr lang="en-US" sz="1300" i="1" dirty="0" smtClean="0">
                <a:solidFill>
                  <a:prstClr val="black"/>
                </a:solidFill>
              </a:endParaRPr>
            </a:p>
            <a:p>
              <a:pPr lvl="0"/>
              <a:r>
                <a:rPr lang="en-US" sz="1300" i="1" dirty="0" smtClean="0">
                  <a:solidFill>
                    <a:prstClr val="black"/>
                  </a:solidFill>
                </a:rPr>
                <a:t>L. </a:t>
              </a:r>
              <a:r>
                <a:rPr lang="en-US" sz="1300" i="1" dirty="0" err="1" smtClean="0">
                  <a:solidFill>
                    <a:prstClr val="black"/>
                  </a:solidFill>
                </a:rPr>
                <a:t>iners</a:t>
              </a:r>
              <a:endParaRPr lang="en-US" sz="1300" i="1" dirty="0">
                <a:solidFill>
                  <a:prstClr val="black"/>
                </a:solidFill>
              </a:endParaRPr>
            </a:p>
          </p:txBody>
        </p:sp>
      </p:grpSp>
      <p:sp>
        <p:nvSpPr>
          <p:cNvPr id="19" name="TextBox 18"/>
          <p:cNvSpPr txBox="1"/>
          <p:nvPr/>
        </p:nvSpPr>
        <p:spPr>
          <a:xfrm>
            <a:off x="12590868" y="12929756"/>
            <a:ext cx="10093396" cy="2677656"/>
          </a:xfrm>
          <a:prstGeom prst="rect">
            <a:avLst/>
          </a:prstGeom>
          <a:noFill/>
        </p:spPr>
        <p:txBody>
          <a:bodyPr wrap="square" rtlCol="0">
            <a:spAutoFit/>
          </a:bodyPr>
          <a:lstStyle/>
          <a:p>
            <a:r>
              <a:rPr lang="en-US" sz="2800" dirty="0" smtClean="0"/>
              <a:t>The samples were characterized by 16S </a:t>
            </a:r>
            <a:r>
              <a:rPr lang="en-US" sz="2800" dirty="0" err="1" smtClean="0"/>
              <a:t>rRNA</a:t>
            </a:r>
            <a:r>
              <a:rPr lang="en-US" sz="2800" dirty="0" smtClean="0"/>
              <a:t> gene sequencing using the V6 variable region. Each bar is a sample, and each color is a taxonomic member of the community. Typically, healthy conditions are dominated by one species of </a:t>
            </a:r>
            <a:r>
              <a:rPr lang="en-US" sz="2800" i="1" dirty="0" smtClean="0"/>
              <a:t>Lactobacillus</a:t>
            </a:r>
            <a:r>
              <a:rPr lang="en-US" sz="2800" dirty="0" smtClean="0"/>
              <a:t> (blue). A </a:t>
            </a:r>
            <a:r>
              <a:rPr lang="en-US" sz="2800" dirty="0" err="1" smtClean="0"/>
              <a:t>dysbiotic</a:t>
            </a:r>
            <a:r>
              <a:rPr lang="en-US" sz="2800" dirty="0" smtClean="0"/>
              <a:t> shift occurs in bacterial </a:t>
            </a:r>
            <a:r>
              <a:rPr lang="en-US" sz="2800" dirty="0" err="1" smtClean="0"/>
              <a:t>vaginosis</a:t>
            </a:r>
            <a:r>
              <a:rPr lang="en-US" sz="2800" dirty="0" smtClean="0"/>
              <a:t> (BV) where the community is dominated by a mixed population of anaerobes.</a:t>
            </a:r>
            <a:endParaRPr lang="en-US" sz="2800" dirty="0"/>
          </a:p>
        </p:txBody>
      </p:sp>
      <p:sp>
        <p:nvSpPr>
          <p:cNvPr id="106" name="Rectangle 105"/>
          <p:cNvSpPr/>
          <p:nvPr/>
        </p:nvSpPr>
        <p:spPr>
          <a:xfrm>
            <a:off x="12954023" y="16634739"/>
            <a:ext cx="10315256" cy="1332580"/>
          </a:xfrm>
          <a:prstGeom prst="rect">
            <a:avLst/>
          </a:prstGeom>
          <a:noFill/>
        </p:spPr>
        <p:txBody>
          <a:bodyPr wrap="square" lIns="100493" tIns="50246" rIns="100493" bIns="50246">
            <a:spAutoFit/>
          </a:bodyPr>
          <a:lstStyle/>
          <a:p>
            <a:pPr algn="ctr"/>
            <a:r>
              <a:rPr lang="en-US" sz="4000" b="1" u="sng" dirty="0" smtClean="0"/>
              <a:t>The sample set by mRNA mapping to organism-specific reference sequences</a:t>
            </a:r>
            <a:endParaRPr lang="en-US" sz="4000" b="1" u="sng" dirty="0"/>
          </a:p>
        </p:txBody>
      </p:sp>
      <p:pic>
        <p:nvPicPr>
          <p:cNvPr id="113" name="Picture 112"/>
          <p:cNvPicPr>
            <a:picLocks noChangeAspect="1"/>
          </p:cNvPicPr>
          <p:nvPr/>
        </p:nvPicPr>
        <p:blipFill>
          <a:blip r:embed="rId17"/>
          <a:stretch>
            <a:fillRect/>
          </a:stretch>
        </p:blipFill>
        <p:spPr>
          <a:xfrm>
            <a:off x="13420398" y="17434839"/>
            <a:ext cx="8782595" cy="9547197"/>
          </a:xfrm>
          <a:prstGeom prst="rect">
            <a:avLst/>
          </a:prstGeom>
        </p:spPr>
      </p:pic>
      <p:sp>
        <p:nvSpPr>
          <p:cNvPr id="114" name="TextBox 113"/>
          <p:cNvSpPr txBox="1"/>
          <p:nvPr/>
        </p:nvSpPr>
        <p:spPr>
          <a:xfrm>
            <a:off x="12590868" y="26948045"/>
            <a:ext cx="10093396" cy="5693867"/>
          </a:xfrm>
          <a:prstGeom prst="rect">
            <a:avLst/>
          </a:prstGeom>
          <a:noFill/>
        </p:spPr>
        <p:txBody>
          <a:bodyPr wrap="square" rtlCol="0">
            <a:spAutoFit/>
          </a:bodyPr>
          <a:lstStyle/>
          <a:p>
            <a:r>
              <a:rPr lang="en-US" sz="2800" dirty="0" smtClean="0"/>
              <a:t>These data were explored by mapping the reads to reference sequences derived from individual organisms followed by the generation of a compositional </a:t>
            </a:r>
            <a:r>
              <a:rPr lang="en-US" sz="2800" dirty="0" err="1" smtClean="0"/>
              <a:t>biplot</a:t>
            </a:r>
            <a:r>
              <a:rPr lang="en-US" sz="2800" dirty="0" smtClean="0"/>
              <a:t>. Here we are examining the variance in the reference sequences and the samples, not abundance. The first principle component splits the health and BV types, the second principle component splits the different health types. ORFs in </a:t>
            </a:r>
            <a:r>
              <a:rPr lang="en-US" sz="2800" i="1" dirty="0" smtClean="0"/>
              <a:t>L. </a:t>
            </a:r>
            <a:r>
              <a:rPr lang="en-US" sz="2800" i="1" dirty="0" err="1" smtClean="0"/>
              <a:t>iners</a:t>
            </a:r>
            <a:r>
              <a:rPr lang="en-US" sz="2800" dirty="0" smtClean="0"/>
              <a:t> are near the center of the plot indicating that this organism is not contributing to the difference between the groups. Note that ORFs from some organisms (e.g. </a:t>
            </a:r>
            <a:r>
              <a:rPr lang="en-US" sz="2800" i="1" dirty="0" err="1" smtClean="0"/>
              <a:t>Megasphaera</a:t>
            </a:r>
            <a:r>
              <a:rPr lang="en-US" sz="2800" dirty="0" smtClean="0"/>
              <a:t>) are separated, likely because of different strains with different functions in the ecosystem. Note that the BV samples on the right are not differentiated. Also note, that reads mapping to </a:t>
            </a:r>
            <a:r>
              <a:rPr lang="en-US" sz="2800" i="1" dirty="0" err="1" smtClean="0"/>
              <a:t>Atopobium</a:t>
            </a:r>
            <a:r>
              <a:rPr lang="en-US" sz="2800" dirty="0" smtClean="0"/>
              <a:t> were not observed.  </a:t>
            </a:r>
            <a:endParaRPr lang="en-US" sz="2800" dirty="0"/>
          </a:p>
        </p:txBody>
      </p:sp>
      <p:pic>
        <p:nvPicPr>
          <p:cNvPr id="95" name="Content Placeholder 4"/>
          <p:cNvPicPr>
            <a:picLocks noChangeAspect="1"/>
          </p:cNvPicPr>
          <p:nvPr/>
        </p:nvPicPr>
        <p:blipFill>
          <a:blip r:embed="rId18"/>
          <a:stretch>
            <a:fillRect/>
          </a:stretch>
        </p:blipFill>
        <p:spPr>
          <a:xfrm>
            <a:off x="24511302" y="6370507"/>
            <a:ext cx="9092757" cy="9535039"/>
          </a:xfrm>
          <a:prstGeom prst="rect">
            <a:avLst/>
          </a:prstGeom>
        </p:spPr>
      </p:pic>
      <p:sp>
        <p:nvSpPr>
          <p:cNvPr id="96" name="Rectangle 95"/>
          <p:cNvSpPr/>
          <p:nvPr/>
        </p:nvSpPr>
        <p:spPr>
          <a:xfrm>
            <a:off x="23952040" y="5341764"/>
            <a:ext cx="10315256" cy="717026"/>
          </a:xfrm>
          <a:prstGeom prst="rect">
            <a:avLst/>
          </a:prstGeom>
          <a:noFill/>
        </p:spPr>
        <p:txBody>
          <a:bodyPr wrap="square" lIns="100493" tIns="50246" rIns="100493" bIns="50246">
            <a:spAutoFit/>
          </a:bodyPr>
          <a:lstStyle/>
          <a:p>
            <a:pPr algn="ctr"/>
            <a:r>
              <a:rPr lang="en-US" sz="4000" b="1" u="sng" dirty="0" smtClean="0"/>
              <a:t>The sample set by mRNA mapping to functions</a:t>
            </a:r>
            <a:endParaRPr lang="en-US" sz="4000" b="1" u="sng" dirty="0"/>
          </a:p>
        </p:txBody>
      </p:sp>
      <p:pic>
        <p:nvPicPr>
          <p:cNvPr id="15" name="Picture 14" descr="bv1v2.pdf"/>
          <p:cNvPicPr>
            <a:picLocks noChangeAspect="1"/>
          </p:cNvPicPr>
          <p:nvPr/>
        </p:nvPicPr>
        <p:blipFill rotWithShape="1">
          <a:blip r:embed="rId19" cstate="print">
            <a:extLst>
              <a:ext uri="{28A0092B-C50C-407E-A947-70E740481C1C}">
                <a14:useLocalDpi xmlns:a14="http://schemas.microsoft.com/office/drawing/2010/main"/>
              </a:ext>
            </a:extLst>
          </a:blip>
          <a:srcRect l="15109"/>
          <a:stretch/>
        </p:blipFill>
        <p:spPr>
          <a:xfrm>
            <a:off x="24511302" y="19058497"/>
            <a:ext cx="10256392" cy="1658937"/>
          </a:xfrm>
          <a:prstGeom prst="rect">
            <a:avLst/>
          </a:prstGeom>
        </p:spPr>
      </p:pic>
      <p:sp>
        <p:nvSpPr>
          <p:cNvPr id="13" name="Rectangle 12"/>
          <p:cNvSpPr/>
          <p:nvPr/>
        </p:nvSpPr>
        <p:spPr>
          <a:xfrm>
            <a:off x="24627257" y="19786132"/>
            <a:ext cx="210479" cy="2247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MS_BV.pdf"/>
          <p:cNvPicPr>
            <a:picLocks noChangeAspect="1"/>
          </p:cNvPicPr>
          <p:nvPr/>
        </p:nvPicPr>
        <p:blipFill rotWithShape="1">
          <a:blip r:embed="rId20" cstate="print">
            <a:extLst>
              <a:ext uri="{28A0092B-C50C-407E-A947-70E740481C1C}">
                <a14:useLocalDpi xmlns:a14="http://schemas.microsoft.com/office/drawing/2010/main"/>
              </a:ext>
            </a:extLst>
          </a:blip>
          <a:srcRect r="49094"/>
          <a:stretch/>
        </p:blipFill>
        <p:spPr>
          <a:xfrm>
            <a:off x="25506120" y="23133595"/>
            <a:ext cx="8313934" cy="8202883"/>
          </a:xfrm>
          <a:prstGeom prst="rect">
            <a:avLst/>
          </a:prstGeom>
        </p:spPr>
      </p:pic>
    </p:spTree>
    <p:extLst>
      <p:ext uri="{BB962C8B-B14F-4D97-AF65-F5344CB8AC3E}">
        <p14:creationId xmlns:p14="http://schemas.microsoft.com/office/powerpoint/2010/main" val="6721645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13836</TotalTime>
  <Words>1047</Words>
  <Application>Microsoft Macintosh PowerPoint</Application>
  <PresentationFormat>Custom</PresentationFormat>
  <Paragraphs>59</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Applying compositional data analysis methods to characterize  the metatranscriptome and metabolome of the vaginal microbiota Greg Gloor, Jean Macklaim, Amy McMillan, Mark Sumarah, Gregor Reid The University of Western Ontario ggloor@uwo.ca • ggloor.github.io • github.com/ggloor/CoDaSeq</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Gloor</dc:creator>
  <cp:lastModifiedBy>Greg Gloor</cp:lastModifiedBy>
  <cp:revision>137</cp:revision>
  <cp:lastPrinted>2016-10-25T19:56:36Z</cp:lastPrinted>
  <dcterms:created xsi:type="dcterms:W3CDTF">2015-06-08T17:30:41Z</dcterms:created>
  <dcterms:modified xsi:type="dcterms:W3CDTF">2016-10-27T19:59:09Z</dcterms:modified>
</cp:coreProperties>
</file>